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60" r:id="rId4"/>
    <p:sldId id="261" r:id="rId5"/>
    <p:sldId id="282" r:id="rId6"/>
    <p:sldId id="262" r:id="rId7"/>
    <p:sldId id="263" r:id="rId8"/>
    <p:sldId id="265" r:id="rId9"/>
    <p:sldId id="266" r:id="rId10"/>
    <p:sldId id="267" r:id="rId11"/>
    <p:sldId id="268" r:id="rId12"/>
    <p:sldId id="269" r:id="rId13"/>
    <p:sldId id="271" r:id="rId14"/>
    <p:sldId id="272" r:id="rId15"/>
    <p:sldId id="273" r:id="rId16"/>
    <p:sldId id="274" r:id="rId17"/>
    <p:sldId id="276" r:id="rId18"/>
    <p:sldId id="277" r:id="rId19"/>
    <p:sldId id="278" r:id="rId20"/>
    <p:sldId id="279" r:id="rId21"/>
    <p:sldId id="280" r:id="rId22"/>
    <p:sldId id="284" r:id="rId23"/>
    <p:sldId id="281" r:id="rId24"/>
    <p:sldId id="264" r:id="rId25"/>
    <p:sldId id="270" r:id="rId26"/>
    <p:sldId id="283" r:id="rId2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16" y="8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815EE1CE-5D48-4238-A9A7-D209D436DD0F}" type="datetimeFigureOut">
              <a:rPr lang="it-IT" smtClean="0"/>
              <a:pPr/>
              <a:t>18/11/2018</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C2C83A14-8B85-4B87-9E09-F7684020B1D1}"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815EE1CE-5D48-4238-A9A7-D209D436DD0F}" type="datetimeFigureOut">
              <a:rPr lang="it-IT" smtClean="0"/>
              <a:pPr/>
              <a:t>18/11/2018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2C83A14-8B85-4B87-9E09-F7684020B1D1}"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815EE1CE-5D48-4238-A9A7-D209D436DD0F}" type="datetimeFigureOut">
              <a:rPr lang="it-IT" smtClean="0"/>
              <a:pPr/>
              <a:t>18/11/2018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2C83A14-8B85-4B87-9E09-F7684020B1D1}"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fld id="{815EE1CE-5D48-4238-A9A7-D209D436DD0F}" type="datetimeFigureOut">
              <a:rPr lang="it-IT" smtClean="0"/>
              <a:pPr/>
              <a:t>18/11/2018</a:t>
            </a:fld>
            <a:endParaRPr lang="it-IT"/>
          </a:p>
        </p:txBody>
      </p:sp>
      <p:sp>
        <p:nvSpPr>
          <p:cNvPr id="9" name="Segnaposto numero diapositiva 8"/>
          <p:cNvSpPr>
            <a:spLocks noGrp="1"/>
          </p:cNvSpPr>
          <p:nvPr>
            <p:ph type="sldNum" sz="quarter" idx="15"/>
          </p:nvPr>
        </p:nvSpPr>
        <p:spPr/>
        <p:txBody>
          <a:bodyPr rtlCol="0"/>
          <a:lstStyle/>
          <a:p>
            <a:fld id="{C2C83A14-8B85-4B87-9E09-F7684020B1D1}" type="slidenum">
              <a:rPr lang="it-IT" smtClean="0"/>
              <a:pPr/>
              <a:t>‹N›</a:t>
            </a:fld>
            <a:endParaRPr lang="it-IT"/>
          </a:p>
        </p:txBody>
      </p:sp>
      <p:sp>
        <p:nvSpPr>
          <p:cNvPr id="10" name="Segnaposto piè di pagina 9"/>
          <p:cNvSpPr>
            <a:spLocks noGrp="1"/>
          </p:cNvSpPr>
          <p:nvPr>
            <p:ph type="ftr" sz="quarter" idx="16"/>
          </p:nvPr>
        </p:nvSpPr>
        <p:spPr/>
        <p:txBody>
          <a:bodyPr rtlCol="0"/>
          <a:lstStyle/>
          <a:p>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815EE1CE-5D48-4238-A9A7-D209D436DD0F}" type="datetimeFigureOut">
              <a:rPr lang="it-IT" smtClean="0"/>
              <a:pPr/>
              <a:t>18/11/2018</a:t>
            </a:fld>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C2C83A14-8B85-4B87-9E09-F7684020B1D1}"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815EE1CE-5D48-4238-A9A7-D209D436DD0F}" type="datetimeFigureOut">
              <a:rPr lang="it-IT" smtClean="0"/>
              <a:pPr/>
              <a:t>18/11/2018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2C83A14-8B85-4B87-9E09-F7684020B1D1}" type="slidenum">
              <a:rPr lang="it-IT" smtClean="0"/>
              <a:pPr/>
              <a:t>‹N›</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815EE1CE-5D48-4238-A9A7-D209D436DD0F}" type="datetimeFigureOut">
              <a:rPr lang="it-IT" smtClean="0"/>
              <a:pPr/>
              <a:t>18/11/2018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2C83A14-8B85-4B87-9E09-F7684020B1D1}" type="slidenum">
              <a:rPr lang="it-IT" smtClean="0"/>
              <a:pPr/>
              <a:t>‹N›</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fld id="{815EE1CE-5D48-4238-A9A7-D209D436DD0F}" type="datetimeFigureOut">
              <a:rPr lang="it-IT" smtClean="0"/>
              <a:pPr/>
              <a:t>18/11/2018</a:t>
            </a:fld>
            <a:endParaRPr lang="it-IT"/>
          </a:p>
        </p:txBody>
      </p:sp>
      <p:sp>
        <p:nvSpPr>
          <p:cNvPr id="7" name="Segnaposto numero diapositiva 6"/>
          <p:cNvSpPr>
            <a:spLocks noGrp="1"/>
          </p:cNvSpPr>
          <p:nvPr>
            <p:ph type="sldNum" sz="quarter" idx="11"/>
          </p:nvPr>
        </p:nvSpPr>
        <p:spPr/>
        <p:txBody>
          <a:bodyPr rtlCol="0"/>
          <a:lstStyle/>
          <a:p>
            <a:fld id="{C2C83A14-8B85-4B87-9E09-F7684020B1D1}" type="slidenum">
              <a:rPr lang="it-IT" smtClean="0"/>
              <a:pPr/>
              <a:t>‹N›</a:t>
            </a:fld>
            <a:endParaRPr lang="it-IT"/>
          </a:p>
        </p:txBody>
      </p:sp>
      <p:sp>
        <p:nvSpPr>
          <p:cNvPr id="8" name="Segnaposto piè di pagina 7"/>
          <p:cNvSpPr>
            <a:spLocks noGrp="1"/>
          </p:cNvSpPr>
          <p:nvPr>
            <p:ph type="ftr" sz="quarter" idx="12"/>
          </p:nvPr>
        </p:nvSpPr>
        <p:spPr/>
        <p:txBody>
          <a:bodyPr rtlCol="0"/>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15EE1CE-5D48-4238-A9A7-D209D436DD0F}" type="datetimeFigureOut">
              <a:rPr lang="it-IT" smtClean="0"/>
              <a:pPr/>
              <a:t>18/11/2018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2C83A14-8B85-4B87-9E09-F7684020B1D1}"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fld id="{815EE1CE-5D48-4238-A9A7-D209D436DD0F}" type="datetimeFigureOut">
              <a:rPr lang="it-IT" smtClean="0"/>
              <a:pPr/>
              <a:t>18/11/2018</a:t>
            </a:fld>
            <a:endParaRPr lang="it-IT"/>
          </a:p>
        </p:txBody>
      </p:sp>
      <p:sp>
        <p:nvSpPr>
          <p:cNvPr id="22" name="Segnaposto numero diapositiva 21"/>
          <p:cNvSpPr>
            <a:spLocks noGrp="1"/>
          </p:cNvSpPr>
          <p:nvPr>
            <p:ph type="sldNum" sz="quarter" idx="15"/>
          </p:nvPr>
        </p:nvSpPr>
        <p:spPr/>
        <p:txBody>
          <a:bodyPr rtlCol="0"/>
          <a:lstStyle/>
          <a:p>
            <a:fld id="{C2C83A14-8B85-4B87-9E09-F7684020B1D1}" type="slidenum">
              <a:rPr lang="it-IT" smtClean="0"/>
              <a:pPr/>
              <a:t>‹N›</a:t>
            </a:fld>
            <a:endParaRPr lang="it-IT"/>
          </a:p>
        </p:txBody>
      </p:sp>
      <p:sp>
        <p:nvSpPr>
          <p:cNvPr id="23" name="Segnaposto piè di pagina 22"/>
          <p:cNvSpPr>
            <a:spLocks noGrp="1"/>
          </p:cNvSpPr>
          <p:nvPr>
            <p:ph type="ftr" sz="quarter" idx="16"/>
          </p:nvPr>
        </p:nvSpPr>
        <p:spPr/>
        <p:txBody>
          <a:bodyPr rtlCol="0"/>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815EE1CE-5D48-4238-A9A7-D209D436DD0F}" type="datetimeFigureOut">
              <a:rPr lang="it-IT" smtClean="0"/>
              <a:pPr/>
              <a:t>18/11/2018</a:t>
            </a:fld>
            <a:endParaRPr lang="it-IT"/>
          </a:p>
        </p:txBody>
      </p:sp>
      <p:sp>
        <p:nvSpPr>
          <p:cNvPr id="18" name="Segnaposto numero diapositiva 17"/>
          <p:cNvSpPr>
            <a:spLocks noGrp="1"/>
          </p:cNvSpPr>
          <p:nvPr>
            <p:ph type="sldNum" sz="quarter" idx="11"/>
          </p:nvPr>
        </p:nvSpPr>
        <p:spPr/>
        <p:txBody>
          <a:bodyPr rtlCol="0"/>
          <a:lstStyle/>
          <a:p>
            <a:fld id="{C2C83A14-8B85-4B87-9E09-F7684020B1D1}" type="slidenum">
              <a:rPr lang="it-IT" smtClean="0"/>
              <a:pPr/>
              <a:t>‹N›</a:t>
            </a:fld>
            <a:endParaRPr lang="it-IT"/>
          </a:p>
        </p:txBody>
      </p:sp>
      <p:sp>
        <p:nvSpPr>
          <p:cNvPr id="21" name="Segnaposto piè di pagina 20"/>
          <p:cNvSpPr>
            <a:spLocks noGrp="1"/>
          </p:cNvSpPr>
          <p:nvPr>
            <p:ph type="ftr" sz="quarter" idx="12"/>
          </p:nvPr>
        </p:nvSpPr>
        <p:spPr/>
        <p:txBody>
          <a:bodyPr rtlCol="0"/>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15EE1CE-5D48-4238-A9A7-D209D436DD0F}" type="datetimeFigureOut">
              <a:rPr lang="it-IT" smtClean="0"/>
              <a:pPr/>
              <a:t>18/11/2018</a:t>
            </a:fld>
            <a:endParaRPr lang="it-IT"/>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2C83A14-8B85-4B87-9E09-F7684020B1D1}"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giuntiscuola.it/lavitascolastica/magazine/a-tu-per-tu-con-l-esperto/clil-4-children/-scaffolding-uno-strumento-per-sostenere-l-apprendimento/" TargetMode="External"/><Relationship Id="rId2" Type="http://schemas.openxmlformats.org/officeDocument/2006/relationships/hyperlink" Target="https://www.giuntiscuola.it/lavitascolastica/magazine/a-tu-per-tu-con-l-esperto/clil-4-children/un-convegno-per-disseminare-il-progetto-clil-for-children/" TargetMode="External"/><Relationship Id="rId1" Type="http://schemas.openxmlformats.org/officeDocument/2006/relationships/slideLayout" Target="../slideLayouts/slideLayout2.xml"/><Relationship Id="rId6" Type="http://schemas.openxmlformats.org/officeDocument/2006/relationships/hyperlink" Target="http://www.discoveryeducation.com/free-puzzlemaker/" TargetMode="External"/><Relationship Id="rId5" Type="http://schemas.openxmlformats.org/officeDocument/2006/relationships/hyperlink" Target="http://www.puzzle-maker.com/WS/index.htm" TargetMode="External"/><Relationship Id="rId4" Type="http://schemas.openxmlformats.org/officeDocument/2006/relationships/hyperlink" Target="https://www.giuntiscuola.it/lavitascolastica/magazine/a-tu-per-tu-con-l-esperto/clil-4-children/shapes-tanti-modi-per-fare-geometria/"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clil4children.eu/wp-content/uploads/2018/05/Guide_Addressed_to_Teachers_Vol02_rel08.pdf" TargetMode="External"/><Relationship Id="rId2" Type="http://schemas.openxmlformats.org/officeDocument/2006/relationships/hyperlink" Target="http://www.clil4children.eu/wp-content/uploads/2018/05/Guide_Addressed_to_Teachers_Vol01_ITA.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86000" y="980728"/>
            <a:ext cx="6172200" cy="4037834"/>
          </a:xfrm>
        </p:spPr>
        <p:txBody>
          <a:bodyPr>
            <a:normAutofit/>
          </a:bodyPr>
          <a:lstStyle/>
          <a:p>
            <a:r>
              <a:rPr lang="it-IT" sz="4400" dirty="0" smtClean="0"/>
              <a:t>Il gioco:</a:t>
            </a:r>
            <a:br>
              <a:rPr lang="it-IT" sz="4400" dirty="0" smtClean="0"/>
            </a:br>
            <a:r>
              <a:rPr lang="it-IT" sz="4400" dirty="0" smtClean="0"/>
              <a:t>affascinante, educativo, divertente</a:t>
            </a:r>
            <a:r>
              <a:rPr lang="it-IT" sz="3200" dirty="0" smtClean="0"/>
              <a:t>.</a:t>
            </a:r>
            <a:endParaRPr lang="it-IT" sz="3200" dirty="0"/>
          </a:p>
        </p:txBody>
      </p:sp>
      <p:sp>
        <p:nvSpPr>
          <p:cNvPr id="3" name="Sottotitolo 2"/>
          <p:cNvSpPr>
            <a:spLocks noGrp="1"/>
          </p:cNvSpPr>
          <p:nvPr>
            <p:ph type="subTitle" idx="1"/>
          </p:nvPr>
        </p:nvSpPr>
        <p:spPr/>
        <p:txBody>
          <a:bodyPr/>
          <a:lstStyle/>
          <a:p>
            <a:r>
              <a:rPr lang="en-US" i="1" dirty="0" smtClean="0"/>
              <a:t>Tell me, I’ll forget.</a:t>
            </a:r>
            <a:br>
              <a:rPr lang="en-US" i="1" dirty="0" smtClean="0"/>
            </a:br>
            <a:r>
              <a:rPr lang="en-US" i="1" dirty="0" smtClean="0"/>
              <a:t>Show me, I’ll remember.</a:t>
            </a:r>
            <a:br>
              <a:rPr lang="en-US" i="1" dirty="0" smtClean="0"/>
            </a:br>
            <a:r>
              <a:rPr lang="en-US" i="1" dirty="0" smtClean="0"/>
              <a:t>Involve me, I’ll understand.</a:t>
            </a:r>
            <a:r>
              <a:rPr lang="en-US" dirty="0" smtClean="0"/>
              <a:t/>
            </a:r>
            <a:br>
              <a:rPr lang="en-US" dirty="0" smtClean="0"/>
            </a:br>
            <a:r>
              <a:rPr lang="en-US" dirty="0" smtClean="0"/>
              <a:t>(Chinese proverb)</a:t>
            </a:r>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p:txBody>
          <a:bodyPr/>
          <a:lstStyle/>
          <a:p>
            <a:r>
              <a:rPr lang="en-US" dirty="0" smtClean="0"/>
              <a:t>Close the doo</a:t>
            </a:r>
            <a:r>
              <a:rPr lang="en-US" b="1" dirty="0" smtClean="0"/>
              <a:t>r at </a:t>
            </a:r>
            <a:r>
              <a:rPr lang="en-US" dirty="0" smtClean="0"/>
              <a:t>once!</a:t>
            </a:r>
            <a:endParaRPr lang="it-IT" dirty="0" smtClean="0"/>
          </a:p>
          <a:p>
            <a:r>
              <a:rPr lang="en-US" dirty="0" smtClean="0"/>
              <a:t>. He arrived in Ameri</a:t>
            </a:r>
            <a:r>
              <a:rPr lang="en-US" b="1" dirty="0" smtClean="0"/>
              <a:t>ca t</a:t>
            </a:r>
            <a:r>
              <a:rPr lang="en-US" dirty="0" smtClean="0"/>
              <a:t>oday</a:t>
            </a:r>
            <a:r>
              <a:rPr lang="en-US" b="1" dirty="0" smtClean="0"/>
              <a:t>.</a:t>
            </a:r>
          </a:p>
          <a:p>
            <a:r>
              <a:rPr lang="en-US" dirty="0" smtClean="0"/>
              <a:t>Eri</a:t>
            </a:r>
            <a:r>
              <a:rPr lang="en-US" b="1" dirty="0" smtClean="0"/>
              <a:t>c ow</a:t>
            </a:r>
            <a:r>
              <a:rPr lang="en-US" dirty="0" smtClean="0"/>
              <a:t>es</a:t>
            </a:r>
            <a:r>
              <a:rPr lang="en-US" b="1" dirty="0" smtClean="0"/>
              <a:t> </a:t>
            </a:r>
            <a:r>
              <a:rPr lang="en-US" dirty="0" smtClean="0"/>
              <a:t>me 10 cents</a:t>
            </a:r>
            <a:r>
              <a:rPr lang="en-US" b="1" dirty="0" smtClean="0"/>
              <a:t>.</a:t>
            </a:r>
          </a:p>
          <a:p>
            <a:r>
              <a:rPr lang="en-US" dirty="0" smtClean="0"/>
              <a:t>That will </a:t>
            </a:r>
            <a:r>
              <a:rPr lang="en-US" b="1" dirty="0" smtClean="0"/>
              <a:t>be a r</a:t>
            </a:r>
            <a:r>
              <a:rPr lang="en-US" dirty="0" smtClean="0"/>
              <a:t>eal help.</a:t>
            </a:r>
          </a:p>
          <a:p>
            <a:r>
              <a:rPr lang="en-US" dirty="0" smtClean="0"/>
              <a:t>She </a:t>
            </a:r>
            <a:r>
              <a:rPr lang="en-US" b="1" dirty="0" smtClean="0"/>
              <a:t>came l</a:t>
            </a:r>
            <a:r>
              <a:rPr lang="en-US" dirty="0" smtClean="0"/>
              <a:t>ate every day.</a:t>
            </a:r>
          </a:p>
          <a:p>
            <a:r>
              <a:rPr lang="en-US" dirty="0" smtClean="0"/>
              <a:t>He called Nik</a:t>
            </a:r>
            <a:r>
              <a:rPr lang="en-US" b="1" dirty="0" smtClean="0"/>
              <a:t>ko a la</a:t>
            </a:r>
            <a:r>
              <a:rPr lang="en-US" dirty="0" smtClean="0"/>
              <a:t>zy</a:t>
            </a:r>
            <a:r>
              <a:rPr lang="en-US" b="1" dirty="0" smtClean="0"/>
              <a:t> </a:t>
            </a:r>
            <a:r>
              <a:rPr lang="en-US" dirty="0" smtClean="0"/>
              <a:t>boy.</a:t>
            </a:r>
          </a:p>
          <a:p>
            <a:r>
              <a:rPr lang="en-US" dirty="0" smtClean="0"/>
              <a:t>At las</a:t>
            </a:r>
            <a:r>
              <a:rPr lang="en-US" b="1" dirty="0" smtClean="0"/>
              <a:t>t, I, Ger</a:t>
            </a:r>
            <a:r>
              <a:rPr lang="en-US" dirty="0" smtClean="0"/>
              <a:t>ald, had won.</a:t>
            </a:r>
          </a:p>
          <a:p>
            <a:r>
              <a:rPr lang="it-IT" dirty="0" err="1" smtClean="0"/>
              <a:t>She</a:t>
            </a:r>
            <a:r>
              <a:rPr lang="it-IT" dirty="0" smtClean="0"/>
              <a:t> </a:t>
            </a:r>
            <a:r>
              <a:rPr lang="it-IT" dirty="0" err="1" smtClean="0"/>
              <a:t>dresse</a:t>
            </a:r>
            <a:r>
              <a:rPr lang="it-IT" b="1" dirty="0" err="1" smtClean="0"/>
              <a:t>s</a:t>
            </a:r>
            <a:r>
              <a:rPr lang="it-IT" b="1" dirty="0" smtClean="0"/>
              <a:t> </a:t>
            </a:r>
            <a:r>
              <a:rPr lang="it-IT" b="1" dirty="0" err="1" smtClean="0"/>
              <a:t>nake</a:t>
            </a:r>
            <a:r>
              <a:rPr lang="it-IT" dirty="0" err="1" smtClean="0"/>
              <a:t>d</a:t>
            </a:r>
            <a:r>
              <a:rPr lang="it-IT" b="1" dirty="0" smtClean="0"/>
              <a:t> </a:t>
            </a:r>
            <a:r>
              <a:rPr lang="it-IT" dirty="0" err="1" smtClean="0"/>
              <a:t>dolls</a:t>
            </a:r>
            <a:r>
              <a:rPr lang="it-IT" dirty="0" smtClean="0"/>
              <a:t>.</a:t>
            </a:r>
          </a:p>
          <a:p>
            <a:endParaRPr lang="it-IT" dirty="0" smtClean="0"/>
          </a:p>
          <a:p>
            <a:endParaRPr lang="it-IT" dirty="0" smtClean="0"/>
          </a:p>
          <a:p>
            <a:endParaRPr lang="it-IT" dirty="0" smtClean="0"/>
          </a:p>
          <a:p>
            <a:endParaRPr lang="it-IT" dirty="0" smtClean="0"/>
          </a:p>
          <a:p>
            <a:endParaRPr lang="en-US" dirty="0" smtClean="0"/>
          </a:p>
          <a:p>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Quando ritenete che “</a:t>
            </a:r>
            <a:r>
              <a:rPr lang="it-IT" dirty="0" err="1" smtClean="0"/>
              <a:t>hidden</a:t>
            </a:r>
            <a:r>
              <a:rPr lang="it-IT" dirty="0" smtClean="0"/>
              <a:t> </a:t>
            </a:r>
            <a:r>
              <a:rPr lang="it-IT" dirty="0" err="1" smtClean="0"/>
              <a:t>words</a:t>
            </a:r>
            <a:r>
              <a:rPr lang="it-IT" dirty="0" smtClean="0"/>
              <a:t>”potrebbe essere usato in una lezione </a:t>
            </a:r>
            <a:r>
              <a:rPr lang="it-IT" dirty="0" err="1" smtClean="0"/>
              <a:t>clil</a:t>
            </a:r>
            <a:r>
              <a:rPr lang="it-IT" dirty="0" smtClean="0"/>
              <a:t> e come proporlo?</a:t>
            </a:r>
            <a:endParaRPr lang="it-IT" dirty="0"/>
          </a:p>
        </p:txBody>
      </p:sp>
      <p:sp>
        <p:nvSpPr>
          <p:cNvPr id="3" name="Segnaposto contenuto 2"/>
          <p:cNvSpPr>
            <a:spLocks noGrp="1"/>
          </p:cNvSpPr>
          <p:nvPr>
            <p:ph sz="quarter" idx="1"/>
          </p:nvPr>
        </p:nvSpPr>
        <p:spPr/>
        <p:txBody>
          <a:bodyPr/>
          <a:lstStyle/>
          <a:p>
            <a:r>
              <a:rPr lang="it-IT" dirty="0" smtClean="0"/>
              <a:t>Per rivedere ogni tipo di vocaboli: colori, arredamento,</a:t>
            </a:r>
            <a:r>
              <a:rPr lang="it-IT" dirty="0" err="1" smtClean="0"/>
              <a:t>sports</a:t>
            </a:r>
            <a:r>
              <a:rPr lang="it-IT" dirty="0" smtClean="0"/>
              <a:t>,vestiti, </a:t>
            </a:r>
            <a:r>
              <a:rPr lang="it-IT" dirty="0" err="1" smtClean="0"/>
              <a:t>ecc…</a:t>
            </a:r>
            <a:endParaRPr lang="it-IT" dirty="0" smtClean="0"/>
          </a:p>
          <a:p>
            <a:r>
              <a:rPr lang="it-IT" dirty="0" smtClean="0"/>
              <a:t>Estendere l’attività chiedendo agli alunni di disegnare o etichettare o raccontare una storia sugli animali.</a:t>
            </a:r>
          </a:p>
          <a:p>
            <a:r>
              <a:rPr lang="it-IT" dirty="0" smtClean="0"/>
              <a:t>Creare dei puzzle.</a:t>
            </a:r>
          </a:p>
          <a:p>
            <a:pPr>
              <a:buNone/>
            </a:pPr>
            <a:r>
              <a:rPr lang="it-IT" dirty="0" smtClean="0"/>
              <a:t> create </a:t>
            </a:r>
            <a:r>
              <a:rPr lang="it-IT" dirty="0" err="1" smtClean="0"/>
              <a:t>puzzles</a:t>
            </a:r>
            <a:r>
              <a:rPr lang="it-IT" dirty="0" smtClean="0"/>
              <a:t> - http://puzzlemaker.</a:t>
            </a:r>
          </a:p>
          <a:p>
            <a:r>
              <a:rPr lang="it-IT" dirty="0" err="1" smtClean="0"/>
              <a:t>com</a:t>
            </a:r>
            <a:r>
              <a:rPr lang="it-IT" dirty="0" smtClean="0"/>
              <a:t>/WS/</a:t>
            </a:r>
            <a:r>
              <a:rPr lang="it-IT" dirty="0" err="1" smtClean="0"/>
              <a:t>index.htm</a:t>
            </a:r>
            <a:endParaRPr lang="it-I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7467600" cy="1988840"/>
          </a:xfrm>
        </p:spPr>
        <p:txBody>
          <a:bodyPr>
            <a:normAutofit fontScale="90000"/>
          </a:bodyPr>
          <a:lstStyle/>
          <a:p>
            <a:pPr algn="ctr"/>
            <a:r>
              <a:rPr lang="it-IT" b="1" dirty="0" smtClean="0"/>
              <a:t/>
            </a:r>
            <a:br>
              <a:rPr lang="it-IT" b="1" dirty="0" smtClean="0"/>
            </a:br>
            <a:r>
              <a:rPr lang="it-IT" b="1" dirty="0" smtClean="0"/>
              <a:t> </a:t>
            </a:r>
            <a:r>
              <a:rPr lang="it-IT" sz="2700" b="1" dirty="0" smtClean="0">
                <a:solidFill>
                  <a:schemeClr val="tx1"/>
                </a:solidFill>
                <a:latin typeface="+mn-lt"/>
                <a:ea typeface="+mn-ea"/>
                <a:cs typeface="+mn-cs"/>
              </a:rPr>
              <a:t>LABEL ME! SCIENCE: </a:t>
            </a:r>
            <a:br>
              <a:rPr lang="it-IT" sz="2700" b="1" dirty="0" smtClean="0">
                <a:solidFill>
                  <a:schemeClr val="tx1"/>
                </a:solidFill>
                <a:latin typeface="+mn-lt"/>
                <a:ea typeface="+mn-ea"/>
                <a:cs typeface="+mn-cs"/>
              </a:rPr>
            </a:br>
            <a:r>
              <a:rPr lang="it-IT" sz="2700" b="1" dirty="0" smtClean="0">
                <a:solidFill>
                  <a:schemeClr val="tx1"/>
                </a:solidFill>
                <a:latin typeface="+mn-lt"/>
                <a:ea typeface="+mn-ea"/>
                <a:cs typeface="+mn-cs"/>
              </a:rPr>
              <a:t> Body </a:t>
            </a:r>
            <a:r>
              <a:rPr lang="it-IT" sz="2700" b="1" dirty="0" err="1" smtClean="0">
                <a:solidFill>
                  <a:schemeClr val="tx1"/>
                </a:solidFill>
                <a:latin typeface="+mn-lt"/>
                <a:ea typeface="+mn-ea"/>
                <a:cs typeface="+mn-cs"/>
              </a:rPr>
              <a:t>Parts</a:t>
            </a:r>
            <a:r>
              <a:rPr lang="it-IT" sz="2700" b="1" dirty="0" smtClean="0">
                <a:solidFill>
                  <a:schemeClr val="tx1"/>
                </a:solidFill>
                <a:latin typeface="+mn-lt"/>
                <a:ea typeface="+mn-ea"/>
                <a:cs typeface="+mn-cs"/>
              </a:rPr>
              <a:t/>
            </a:r>
            <a:br>
              <a:rPr lang="it-IT" sz="2700" b="1" dirty="0" smtClean="0">
                <a:solidFill>
                  <a:schemeClr val="tx1"/>
                </a:solidFill>
                <a:latin typeface="+mn-lt"/>
                <a:ea typeface="+mn-ea"/>
                <a:cs typeface="+mn-cs"/>
              </a:rPr>
            </a:br>
            <a:r>
              <a:rPr lang="it-IT" sz="2700" b="1" dirty="0" err="1" smtClean="0">
                <a:solidFill>
                  <a:schemeClr val="tx1"/>
                </a:solidFill>
                <a:latin typeface="+mn-lt"/>
                <a:ea typeface="+mn-ea"/>
                <a:cs typeface="+mn-cs"/>
              </a:rPr>
              <a:t>Age</a:t>
            </a:r>
            <a:r>
              <a:rPr lang="it-IT" sz="2700" b="1" dirty="0" smtClean="0">
                <a:solidFill>
                  <a:schemeClr val="tx1"/>
                </a:solidFill>
                <a:latin typeface="+mn-lt"/>
                <a:ea typeface="+mn-ea"/>
                <a:cs typeface="+mn-cs"/>
              </a:rPr>
              <a:t>: 7+</a:t>
            </a:r>
            <a:br>
              <a:rPr lang="it-IT" sz="2700" b="1" dirty="0" smtClean="0">
                <a:solidFill>
                  <a:schemeClr val="tx1"/>
                </a:solidFill>
                <a:latin typeface="+mn-lt"/>
                <a:ea typeface="+mn-ea"/>
                <a:cs typeface="+mn-cs"/>
              </a:rPr>
            </a:br>
            <a:r>
              <a:rPr lang="it-IT" sz="2700" b="1" dirty="0" err="1" smtClean="0">
                <a:solidFill>
                  <a:schemeClr val="tx1"/>
                </a:solidFill>
                <a:latin typeface="+mn-lt"/>
                <a:ea typeface="+mn-ea"/>
                <a:cs typeface="+mn-cs"/>
              </a:rPr>
              <a:t>Time</a:t>
            </a:r>
            <a:r>
              <a:rPr lang="it-IT" sz="2700" b="1" dirty="0" smtClean="0">
                <a:solidFill>
                  <a:schemeClr val="tx1"/>
                </a:solidFill>
                <a:latin typeface="+mn-lt"/>
                <a:ea typeface="+mn-ea"/>
                <a:cs typeface="+mn-cs"/>
              </a:rPr>
              <a:t>: 45 min</a:t>
            </a:r>
            <a:endParaRPr lang="it-IT" sz="2700" b="1" dirty="0">
              <a:solidFill>
                <a:schemeClr val="tx1"/>
              </a:solidFill>
              <a:latin typeface="+mn-lt"/>
              <a:ea typeface="+mn-ea"/>
              <a:cs typeface="+mn-cs"/>
            </a:endParaRPr>
          </a:p>
        </p:txBody>
      </p:sp>
      <p:pic>
        <p:nvPicPr>
          <p:cNvPr id="1027" name="Picture 3"/>
          <p:cNvPicPr>
            <a:picLocks noGrp="1" noChangeAspect="1" noChangeArrowheads="1"/>
          </p:cNvPicPr>
          <p:nvPr>
            <p:ph sz="quarter" idx="1"/>
          </p:nvPr>
        </p:nvPicPr>
        <p:blipFill>
          <a:blip r:embed="rId2" cstate="print"/>
          <a:srcRect/>
          <a:stretch>
            <a:fillRect/>
          </a:stretch>
        </p:blipFill>
        <p:spPr bwMode="auto">
          <a:xfrm>
            <a:off x="1985478" y="1600200"/>
            <a:ext cx="4411044" cy="487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7467600" cy="1556792"/>
          </a:xfrm>
        </p:spPr>
        <p:txBody>
          <a:bodyPr>
            <a:noAutofit/>
          </a:bodyPr>
          <a:lstStyle/>
          <a:p>
            <a:pPr algn="ctr"/>
            <a:r>
              <a:rPr lang="it-IT" sz="2400" b="1" dirty="0" smtClean="0"/>
              <a:t>GATOR Game</a:t>
            </a:r>
            <a:br>
              <a:rPr lang="it-IT" sz="2400" b="1" dirty="0" smtClean="0"/>
            </a:br>
            <a:r>
              <a:rPr lang="it-IT" sz="2400" b="1" dirty="0" smtClean="0"/>
              <a:t> </a:t>
            </a:r>
            <a:r>
              <a:rPr lang="it-IT" sz="2400" dirty="0" smtClean="0"/>
              <a:t>MATH</a:t>
            </a:r>
            <a:r>
              <a:rPr lang="it-IT" sz="2400" b="1" dirty="0" smtClean="0"/>
              <a:t/>
            </a:r>
            <a:br>
              <a:rPr lang="it-IT" sz="2400" b="1" dirty="0" smtClean="0"/>
            </a:br>
            <a:r>
              <a:rPr lang="it-IT" sz="2400" dirty="0" err="1" smtClean="0"/>
              <a:t>Age</a:t>
            </a:r>
            <a:r>
              <a:rPr lang="it-IT" sz="2400" dirty="0" smtClean="0"/>
              <a:t>: 7+</a:t>
            </a:r>
            <a:br>
              <a:rPr lang="it-IT" sz="2400" dirty="0" smtClean="0"/>
            </a:br>
            <a:r>
              <a:rPr lang="it-IT" sz="2400" dirty="0" err="1" smtClean="0"/>
              <a:t>Time</a:t>
            </a:r>
            <a:r>
              <a:rPr lang="it-IT" sz="2400" dirty="0" smtClean="0"/>
              <a:t>: 5-10 min</a:t>
            </a:r>
            <a:endParaRPr lang="it-IT" sz="2400" b="1" dirty="0" smtClean="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1417392" y="1600200"/>
            <a:ext cx="5547215" cy="487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t>HOT POTATO</a:t>
            </a:r>
            <a:br>
              <a:rPr lang="it-IT" b="1" dirty="0" smtClean="0"/>
            </a:br>
            <a:r>
              <a:rPr lang="it-IT" dirty="0" smtClean="0"/>
              <a:t> 2-5 </a:t>
            </a:r>
            <a:r>
              <a:rPr lang="it-IT" dirty="0" err="1" smtClean="0"/>
              <a:t>minutes</a:t>
            </a:r>
            <a:r>
              <a:rPr lang="it-IT" dirty="0" smtClean="0"/>
              <a:t> a round</a:t>
            </a:r>
            <a:endParaRPr lang="it-IT" dirty="0"/>
          </a:p>
        </p:txBody>
      </p:sp>
      <p:sp>
        <p:nvSpPr>
          <p:cNvPr id="3" name="Segnaposto contenuto 2"/>
          <p:cNvSpPr>
            <a:spLocks noGrp="1"/>
          </p:cNvSpPr>
          <p:nvPr>
            <p:ph sz="quarter" idx="1"/>
          </p:nvPr>
        </p:nvSpPr>
        <p:spPr/>
        <p:txBody>
          <a:bodyPr/>
          <a:lstStyle/>
          <a:p>
            <a:r>
              <a:rPr lang="it-IT" b="1" dirty="0" err="1" smtClean="0"/>
              <a:t>Category</a:t>
            </a:r>
            <a:r>
              <a:rPr lang="it-IT" b="1" dirty="0" smtClean="0"/>
              <a:t> </a:t>
            </a:r>
            <a:r>
              <a:rPr lang="it-IT" b="1" dirty="0" err="1" smtClean="0"/>
              <a:t>suggestions</a:t>
            </a:r>
            <a:r>
              <a:rPr lang="it-IT" b="1" dirty="0" smtClean="0"/>
              <a:t>:</a:t>
            </a:r>
          </a:p>
          <a:p>
            <a:r>
              <a:rPr lang="it-IT" dirty="0" err="1" smtClean="0"/>
              <a:t>Items</a:t>
            </a:r>
            <a:r>
              <a:rPr lang="it-IT" dirty="0" smtClean="0"/>
              <a:t> in the </a:t>
            </a:r>
            <a:r>
              <a:rPr lang="it-IT" dirty="0" err="1" smtClean="0"/>
              <a:t>classroom</a:t>
            </a:r>
            <a:endParaRPr lang="it-IT" dirty="0" smtClean="0"/>
          </a:p>
          <a:p>
            <a:r>
              <a:rPr lang="en-US" dirty="0" smtClean="0"/>
              <a:t>Animals </a:t>
            </a:r>
          </a:p>
          <a:p>
            <a:r>
              <a:rPr lang="en-US" dirty="0" smtClean="0"/>
              <a:t>Buildings (</a:t>
            </a:r>
            <a:r>
              <a:rPr lang="en-US" dirty="0" err="1" smtClean="0"/>
              <a:t>i.e</a:t>
            </a:r>
            <a:r>
              <a:rPr lang="en-US" dirty="0" smtClean="0"/>
              <a:t> Bank, Cinema etc)</a:t>
            </a:r>
          </a:p>
          <a:p>
            <a:r>
              <a:rPr lang="it-IT" dirty="0" err="1" smtClean="0"/>
              <a:t>Colours</a:t>
            </a:r>
            <a:r>
              <a:rPr lang="it-IT" dirty="0" smtClean="0"/>
              <a:t> Jobs (</a:t>
            </a:r>
            <a:r>
              <a:rPr lang="it-IT" dirty="0" err="1" smtClean="0"/>
              <a:t>Teacher</a:t>
            </a:r>
            <a:r>
              <a:rPr lang="it-IT" dirty="0" smtClean="0"/>
              <a:t>, </a:t>
            </a:r>
            <a:r>
              <a:rPr lang="it-IT" dirty="0" err="1" smtClean="0"/>
              <a:t>policeman</a:t>
            </a:r>
            <a:r>
              <a:rPr lang="it-IT" dirty="0" smtClean="0"/>
              <a:t> </a:t>
            </a:r>
            <a:r>
              <a:rPr lang="it-IT" dirty="0" err="1" smtClean="0"/>
              <a:t>etc</a:t>
            </a:r>
            <a:r>
              <a:rPr lang="it-IT" dirty="0" smtClean="0"/>
              <a:t>) </a:t>
            </a:r>
          </a:p>
          <a:p>
            <a:r>
              <a:rPr lang="it-IT" dirty="0" err="1" smtClean="0"/>
              <a:t>Fruit</a:t>
            </a:r>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p:txBody>
          <a:bodyPr>
            <a:normAutofit fontScale="92500" lnSpcReduction="20000"/>
          </a:bodyPr>
          <a:lstStyle/>
          <a:p>
            <a:r>
              <a:rPr lang="it-IT" b="1" dirty="0" smtClean="0"/>
              <a:t>MEMORY GAME</a:t>
            </a:r>
          </a:p>
          <a:p>
            <a:r>
              <a:rPr lang="en-US" dirty="0" smtClean="0"/>
              <a:t>In activities where the children are working in groups, especially in competitive games such as this one, it can be useful to nominate one child in each group as the group leader and give them responsibility for leading the activity and monitoring it.</a:t>
            </a:r>
          </a:p>
          <a:p>
            <a:r>
              <a:rPr lang="it-IT" b="1" dirty="0" smtClean="0"/>
              <a:t>FLASHCARD WHISPERS</a:t>
            </a:r>
          </a:p>
          <a:p>
            <a:r>
              <a:rPr lang="it-IT" b="1" dirty="0" err="1" smtClean="0"/>
              <a:t>Freeze</a:t>
            </a:r>
            <a:r>
              <a:rPr lang="it-IT" b="1" dirty="0" smtClean="0"/>
              <a:t> and </a:t>
            </a:r>
            <a:r>
              <a:rPr lang="it-IT" b="1" dirty="0" err="1" smtClean="0"/>
              <a:t>justify</a:t>
            </a:r>
            <a:r>
              <a:rPr lang="it-IT" b="1" dirty="0" smtClean="0"/>
              <a:t>: science </a:t>
            </a:r>
            <a:r>
              <a:rPr lang="it-IT" b="1" dirty="0" err="1" smtClean="0"/>
              <a:t>animals</a:t>
            </a:r>
            <a:r>
              <a:rPr lang="it-IT" b="1" dirty="0" smtClean="0"/>
              <a:t>, </a:t>
            </a:r>
            <a:r>
              <a:rPr lang="it-IT" dirty="0" err="1" smtClean="0"/>
              <a:t>Age</a:t>
            </a:r>
            <a:r>
              <a:rPr lang="it-IT" dirty="0" smtClean="0"/>
              <a:t>: 5+,</a:t>
            </a:r>
            <a:r>
              <a:rPr lang="it-IT" dirty="0" err="1" smtClean="0"/>
              <a:t>Time</a:t>
            </a:r>
            <a:r>
              <a:rPr lang="it-IT" dirty="0" smtClean="0"/>
              <a:t>: 5-10 min</a:t>
            </a:r>
            <a:r>
              <a:rPr lang="en-US" dirty="0" smtClean="0"/>
              <a:t> For example, a person posing with their arm raised high above their head might be ‘cleaning cobwebs from the ceiling’ or ‘raising his hand in a classroom’ or ‘playing golf and just putted a birdie’.</a:t>
            </a:r>
          </a:p>
          <a:p>
            <a:pPr>
              <a:buNone/>
            </a:pPr>
            <a:r>
              <a:rPr lang="en-US" dirty="0" smtClean="0"/>
              <a:t>•The player has to try to imagine a situation in which their pose makes sense.</a:t>
            </a:r>
            <a:endParaRPr lang="it-IT" b="1" dirty="0" smtClean="0"/>
          </a:p>
          <a:p>
            <a:endParaRPr lang="it-IT" b="1" dirty="0" smtClean="0"/>
          </a:p>
          <a:p>
            <a:endParaRPr lang="it-IT" b="1" dirty="0" smtClean="0"/>
          </a:p>
          <a:p>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457200" y="692696"/>
            <a:ext cx="7467600" cy="5781256"/>
          </a:xfrm>
        </p:spPr>
        <p:txBody>
          <a:bodyPr>
            <a:normAutofit lnSpcReduction="10000"/>
          </a:bodyPr>
          <a:lstStyle/>
          <a:p>
            <a:r>
              <a:rPr lang="it-IT" b="1" dirty="0" smtClean="0"/>
              <a:t>NAME GAME: </a:t>
            </a:r>
            <a:r>
              <a:rPr lang="it-IT" dirty="0" err="1" smtClean="0"/>
              <a:t>any</a:t>
            </a:r>
            <a:r>
              <a:rPr lang="it-IT" dirty="0" smtClean="0"/>
              <a:t> </a:t>
            </a:r>
            <a:r>
              <a:rPr lang="it-IT" dirty="0" err="1" smtClean="0"/>
              <a:t>subject</a:t>
            </a:r>
            <a:r>
              <a:rPr lang="it-IT" dirty="0" smtClean="0"/>
              <a:t>,</a:t>
            </a:r>
            <a:r>
              <a:rPr lang="it-IT" dirty="0" err="1" smtClean="0"/>
              <a:t>Age</a:t>
            </a:r>
            <a:r>
              <a:rPr lang="it-IT" dirty="0" smtClean="0"/>
              <a:t>: +8,</a:t>
            </a:r>
            <a:r>
              <a:rPr lang="it-IT" dirty="0" err="1" smtClean="0"/>
              <a:t>Time</a:t>
            </a:r>
            <a:r>
              <a:rPr lang="it-IT" dirty="0" smtClean="0"/>
              <a:t>: 15 min</a:t>
            </a:r>
          </a:p>
          <a:p>
            <a:pPr>
              <a:buNone/>
            </a:pPr>
            <a:r>
              <a:rPr lang="it-IT" dirty="0" smtClean="0"/>
              <a:t>	</a:t>
            </a:r>
            <a:r>
              <a:rPr lang="en-US" dirty="0" smtClean="0"/>
              <a:t>Have the group form a circle. </a:t>
            </a:r>
            <a:r>
              <a:rPr lang="it-IT" dirty="0" err="1" smtClean="0"/>
              <a:t>For</a:t>
            </a:r>
            <a:r>
              <a:rPr lang="it-IT" dirty="0" smtClean="0"/>
              <a:t> </a:t>
            </a:r>
            <a:r>
              <a:rPr lang="it-IT" dirty="0" err="1" smtClean="0"/>
              <a:t>example</a:t>
            </a:r>
            <a:r>
              <a:rPr lang="it-IT" dirty="0" smtClean="0"/>
              <a:t>:Katherine/</a:t>
            </a:r>
            <a:r>
              <a:rPr lang="it-IT" dirty="0" err="1" smtClean="0"/>
              <a:t>Kangaroo</a:t>
            </a:r>
            <a:r>
              <a:rPr lang="it-IT" dirty="0" smtClean="0"/>
              <a:t>, Maureen/</a:t>
            </a:r>
            <a:r>
              <a:rPr lang="it-IT" dirty="0" err="1" smtClean="0"/>
              <a:t>Muskrat</a:t>
            </a:r>
            <a:r>
              <a:rPr lang="it-IT" dirty="0" smtClean="0"/>
              <a:t>, David/Dog.</a:t>
            </a:r>
          </a:p>
          <a:p>
            <a:pPr>
              <a:buNone/>
            </a:pPr>
            <a:r>
              <a:rPr lang="it-IT" b="1" dirty="0" smtClean="0"/>
              <a:t>ANIMAL MIME</a:t>
            </a:r>
          </a:p>
          <a:p>
            <a:r>
              <a:rPr lang="en-US" b="1" i="1" dirty="0" err="1" smtClean="0"/>
              <a:t>e.g</a:t>
            </a:r>
            <a:r>
              <a:rPr lang="en-US" b="1" i="1" dirty="0" smtClean="0"/>
              <a:t> “The elephant is eating a banana”</a:t>
            </a:r>
            <a:r>
              <a:rPr lang="en-US" dirty="0" smtClean="0"/>
              <a:t> The student mimes the whole sentence or parts, while the other students guess what the sentence is.</a:t>
            </a:r>
          </a:p>
          <a:p>
            <a:r>
              <a:rPr lang="it-IT" b="1" dirty="0" smtClean="0"/>
              <a:t>HIT THE CARD</a:t>
            </a:r>
          </a:p>
          <a:p>
            <a:r>
              <a:rPr lang="it-IT" b="1" dirty="0" smtClean="0"/>
              <a:t>CHANGE PLACES</a:t>
            </a:r>
          </a:p>
          <a:p>
            <a:r>
              <a:rPr lang="it-IT" b="1" dirty="0" smtClean="0"/>
              <a:t>TRUE/FALSE BOXES</a:t>
            </a:r>
          </a:p>
          <a:p>
            <a:r>
              <a:rPr lang="it-IT" b="1" dirty="0" smtClean="0"/>
              <a:t>READ AND TOUCH</a:t>
            </a:r>
          </a:p>
          <a:p>
            <a:r>
              <a:rPr lang="it-IT" b="1" dirty="0" smtClean="0"/>
              <a:t>MUSIC ON (</a:t>
            </a:r>
            <a:r>
              <a:rPr lang="it-IT" b="1" dirty="0" err="1" smtClean="0"/>
              <a:t>circle</a:t>
            </a:r>
            <a:r>
              <a:rPr lang="it-IT" b="1" dirty="0" smtClean="0"/>
              <a:t> </a:t>
            </a:r>
            <a:r>
              <a:rPr lang="it-IT" b="1" dirty="0" err="1" smtClean="0"/>
              <a:t>with</a:t>
            </a:r>
            <a:r>
              <a:rPr lang="it-IT" b="1" dirty="0" smtClean="0"/>
              <a:t> </a:t>
            </a:r>
            <a:r>
              <a:rPr lang="it-IT" b="1" dirty="0" err="1" smtClean="0"/>
              <a:t>cards</a:t>
            </a:r>
            <a:r>
              <a:rPr lang="it-IT" b="1" dirty="0" smtClean="0"/>
              <a:t> </a:t>
            </a:r>
            <a:r>
              <a:rPr lang="it-IT" b="1" dirty="0" err="1" smtClean="0"/>
              <a:t>that</a:t>
            </a:r>
            <a:r>
              <a:rPr lang="it-IT" b="1" dirty="0" smtClean="0"/>
              <a:t> go </a:t>
            </a:r>
            <a:r>
              <a:rPr lang="it-IT" b="1" dirty="0" err="1" smtClean="0"/>
              <a:t>around</a:t>
            </a:r>
            <a:r>
              <a:rPr lang="it-IT" b="1" dirty="0" smtClean="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solidFill>
                  <a:srgbClr val="FF0000"/>
                </a:solidFill>
              </a:rPr>
              <a:t>Perche’</a:t>
            </a:r>
            <a:r>
              <a:rPr lang="it-IT" dirty="0" smtClean="0">
                <a:solidFill>
                  <a:srgbClr val="FF0000"/>
                </a:solidFill>
              </a:rPr>
              <a:t> le storie e il </a:t>
            </a:r>
            <a:r>
              <a:rPr lang="it-IT" dirty="0" err="1" smtClean="0">
                <a:solidFill>
                  <a:srgbClr val="FF0000"/>
                </a:solidFill>
              </a:rPr>
              <a:t>clil</a:t>
            </a:r>
            <a:r>
              <a:rPr lang="it-IT" dirty="0" smtClean="0">
                <a:solidFill>
                  <a:srgbClr val="FF0000"/>
                </a:solidFill>
              </a:rPr>
              <a:t>?</a:t>
            </a:r>
            <a:endParaRPr lang="it-IT" dirty="0">
              <a:solidFill>
                <a:srgbClr val="FF0000"/>
              </a:solidFill>
            </a:endParaRPr>
          </a:p>
        </p:txBody>
      </p:sp>
      <p:sp>
        <p:nvSpPr>
          <p:cNvPr id="3" name="Segnaposto contenuto 2"/>
          <p:cNvSpPr>
            <a:spLocks noGrp="1"/>
          </p:cNvSpPr>
          <p:nvPr>
            <p:ph sz="quarter" idx="1"/>
          </p:nvPr>
        </p:nvSpPr>
        <p:spPr/>
        <p:txBody>
          <a:bodyPr/>
          <a:lstStyle/>
          <a:p>
            <a:r>
              <a:rPr lang="it-IT" dirty="0" smtClean="0"/>
              <a:t>Per il valore educativo delle storie</a:t>
            </a:r>
          </a:p>
          <a:p>
            <a:r>
              <a:rPr lang="it-IT" dirty="0" smtClean="0"/>
              <a:t>Per l’efficacia di un approccio basato sulle storie in lingua straniera</a:t>
            </a:r>
          </a:p>
          <a:p>
            <a:r>
              <a:rPr lang="it-IT" dirty="0" smtClean="0"/>
              <a:t>Per promuovere le abilità cognitive e linguistiche</a:t>
            </a:r>
          </a:p>
          <a:p>
            <a:endParaRPr lang="it-IT"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457200" y="980728"/>
            <a:ext cx="7467600" cy="5493224"/>
          </a:xfrm>
        </p:spPr>
        <p:txBody>
          <a:bodyPr/>
          <a:lstStyle/>
          <a:p>
            <a:r>
              <a:rPr lang="it-IT" b="1" dirty="0" smtClean="0"/>
              <a:t>The </a:t>
            </a:r>
            <a:r>
              <a:rPr lang="it-IT" b="1" dirty="0" err="1" smtClean="0"/>
              <a:t>power</a:t>
            </a:r>
            <a:r>
              <a:rPr lang="it-IT" b="1" dirty="0" smtClean="0"/>
              <a:t> </a:t>
            </a:r>
            <a:r>
              <a:rPr lang="it-IT" b="1" dirty="0" err="1" smtClean="0"/>
              <a:t>of</a:t>
            </a:r>
            <a:r>
              <a:rPr lang="it-IT" b="1" dirty="0" smtClean="0"/>
              <a:t> </a:t>
            </a:r>
            <a:r>
              <a:rPr lang="it-IT" b="1" dirty="0" err="1" smtClean="0"/>
              <a:t>stories</a:t>
            </a:r>
            <a:r>
              <a:rPr lang="it-IT" b="1" dirty="0" smtClean="0"/>
              <a:t>...</a:t>
            </a:r>
          </a:p>
          <a:p>
            <a:r>
              <a:rPr lang="en-US" dirty="0" smtClean="0"/>
              <a:t>• </a:t>
            </a:r>
            <a:r>
              <a:rPr lang="en-US" i="1" dirty="0" smtClean="0"/>
              <a:t>The food we eat makes our bodies. The</a:t>
            </a:r>
          </a:p>
          <a:p>
            <a:r>
              <a:rPr lang="en-US" b="1" i="1" dirty="0" smtClean="0"/>
              <a:t>stories we hear and tell make our minds.</a:t>
            </a:r>
            <a:r>
              <a:rPr lang="it-IT" dirty="0" smtClean="0"/>
              <a:t>(Andrew </a:t>
            </a:r>
            <a:r>
              <a:rPr lang="it-IT" b="1" dirty="0" smtClean="0"/>
              <a:t>Wright)</a:t>
            </a:r>
          </a:p>
          <a:p>
            <a:r>
              <a:rPr lang="en-US" dirty="0" smtClean="0"/>
              <a:t>• We make sense of the world through stories.</a:t>
            </a:r>
          </a:p>
          <a:p>
            <a:r>
              <a:rPr lang="en-US" dirty="0" smtClean="0"/>
              <a:t>• Stories are </a:t>
            </a:r>
            <a:r>
              <a:rPr lang="en-US" b="1" dirty="0" smtClean="0"/>
              <a:t>a way to map the world, </a:t>
            </a:r>
            <a:r>
              <a:rPr lang="en-US" dirty="0" smtClean="0"/>
              <a:t>to</a:t>
            </a:r>
            <a:r>
              <a:rPr lang="en-US" b="1" dirty="0" smtClean="0"/>
              <a:t> </a:t>
            </a:r>
            <a:r>
              <a:rPr lang="en-US" dirty="0" smtClean="0"/>
              <a:t>make sense of what is happening , to </a:t>
            </a:r>
            <a:r>
              <a:rPr lang="it-IT" dirty="0" err="1" smtClean="0"/>
              <a:t>understand</a:t>
            </a:r>
            <a:r>
              <a:rPr lang="it-IT" dirty="0" smtClean="0"/>
              <a:t> social reality (</a:t>
            </a:r>
            <a:r>
              <a:rPr lang="it-IT" b="1" dirty="0" err="1" smtClean="0"/>
              <a:t>Bruner</a:t>
            </a:r>
            <a:r>
              <a:rPr lang="it-IT" b="1" dirty="0" smtClean="0"/>
              <a:t> 1986,1987)</a:t>
            </a:r>
            <a:endParaRPr lang="it-I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FF0000"/>
                </a:solidFill>
              </a:rPr>
              <a:t>Come selezionare le storie?</a:t>
            </a:r>
            <a:endParaRPr lang="it-IT" dirty="0">
              <a:solidFill>
                <a:srgbClr val="FF0000"/>
              </a:solidFill>
            </a:endParaRPr>
          </a:p>
        </p:txBody>
      </p:sp>
      <p:sp>
        <p:nvSpPr>
          <p:cNvPr id="3" name="Segnaposto contenuto 2"/>
          <p:cNvSpPr>
            <a:spLocks noGrp="1"/>
          </p:cNvSpPr>
          <p:nvPr>
            <p:ph sz="quarter" idx="1"/>
          </p:nvPr>
        </p:nvSpPr>
        <p:spPr/>
        <p:txBody>
          <a:bodyPr/>
          <a:lstStyle/>
          <a:p>
            <a:r>
              <a:rPr lang="it-IT" b="1" dirty="0" smtClean="0"/>
              <a:t>Alta qualità </a:t>
            </a:r>
            <a:r>
              <a:rPr lang="it-IT" dirty="0" smtClean="0"/>
              <a:t>dei testi e delle immagini</a:t>
            </a:r>
          </a:p>
          <a:p>
            <a:r>
              <a:rPr lang="it-IT" b="1" dirty="0" smtClean="0"/>
              <a:t>Testi </a:t>
            </a:r>
            <a:r>
              <a:rPr lang="it-IT" b="1" dirty="0" smtClean="0"/>
              <a:t>accessibili</a:t>
            </a:r>
            <a:r>
              <a:rPr lang="it-IT" dirty="0" smtClean="0"/>
              <a:t>:</a:t>
            </a:r>
            <a:r>
              <a:rPr lang="it-IT" dirty="0" smtClean="0"/>
              <a:t> </a:t>
            </a:r>
            <a:r>
              <a:rPr lang="it-IT" dirty="0" smtClean="0"/>
              <a:t>linguisticamente e cognitivamente appropriati</a:t>
            </a:r>
          </a:p>
          <a:p>
            <a:r>
              <a:rPr lang="it-IT" b="1" dirty="0" smtClean="0"/>
              <a:t>Caratteristiche narrative specifiche:</a:t>
            </a:r>
            <a:r>
              <a:rPr lang="it-IT" dirty="0" smtClean="0"/>
              <a:t>linguaggio</a:t>
            </a:r>
            <a:r>
              <a:rPr lang="it-IT" b="1" dirty="0" smtClean="0"/>
              <a:t> </a:t>
            </a:r>
            <a:r>
              <a:rPr lang="it-IT" dirty="0" smtClean="0"/>
              <a:t>ripetitivo, rime,onomatopee, allitterazioni, </a:t>
            </a:r>
            <a:r>
              <a:rPr lang="it-IT" dirty="0" err="1" smtClean="0"/>
              <a:t>ecc…</a:t>
            </a:r>
            <a:endParaRPr lang="it-IT" dirty="0" smtClean="0"/>
          </a:p>
          <a:p>
            <a:r>
              <a:rPr lang="it-IT" dirty="0" smtClean="0"/>
              <a:t>Opportunità per </a:t>
            </a:r>
            <a:r>
              <a:rPr lang="it-IT" b="1" dirty="0" smtClean="0"/>
              <a:t>legami interdisciplinari </a:t>
            </a:r>
            <a:r>
              <a:rPr lang="it-IT" dirty="0" smtClean="0"/>
              <a:t>previsti dal CLIL</a:t>
            </a:r>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457200" y="548680"/>
            <a:ext cx="7467600" cy="5925272"/>
          </a:xfrm>
        </p:spPr>
        <p:txBody>
          <a:bodyPr>
            <a:normAutofit lnSpcReduction="10000"/>
          </a:bodyPr>
          <a:lstStyle/>
          <a:p>
            <a:r>
              <a:rPr lang="it-IT" sz="3200" dirty="0" smtClean="0"/>
              <a:t>I giochi aiutano i bambini nel loro sviluppo emotivo, fisico e intellettivo.</a:t>
            </a:r>
          </a:p>
          <a:p>
            <a:pPr algn="ctr">
              <a:buNone/>
            </a:pPr>
            <a:r>
              <a:rPr lang="it-IT" sz="3200" dirty="0" smtClean="0"/>
              <a:t>Mentre giocano, gli alunni:</a:t>
            </a:r>
          </a:p>
          <a:p>
            <a:pPr algn="ctr"/>
            <a:r>
              <a:rPr lang="it-IT" sz="3200" dirty="0" smtClean="0"/>
              <a:t>Controllano il loro corpo </a:t>
            </a:r>
          </a:p>
          <a:p>
            <a:pPr algn="ctr"/>
            <a:r>
              <a:rPr lang="it-IT" sz="3200" dirty="0" smtClean="0"/>
              <a:t>Coordinano i loro movimenti</a:t>
            </a:r>
          </a:p>
          <a:p>
            <a:pPr algn="ctr"/>
            <a:r>
              <a:rPr lang="it-IT" sz="3200" dirty="0" smtClean="0"/>
              <a:t>Pensano a nuove situazioni</a:t>
            </a:r>
          </a:p>
          <a:p>
            <a:pPr algn="ctr"/>
            <a:r>
              <a:rPr lang="it-IT" sz="3200" dirty="0" smtClean="0"/>
              <a:t>Organizzano i loro pensieri</a:t>
            </a:r>
          </a:p>
          <a:p>
            <a:pPr algn="ctr"/>
            <a:r>
              <a:rPr lang="it-IT" sz="3200" dirty="0" smtClean="0"/>
              <a:t>Interagiscono con gli altri </a:t>
            </a:r>
          </a:p>
          <a:p>
            <a:pPr algn="ctr"/>
            <a:r>
              <a:rPr lang="it-IT" sz="3200" dirty="0" smtClean="0"/>
              <a:t>E’ stato provato che l’uso del gioco in classe è più motivante:</a:t>
            </a:r>
            <a:r>
              <a:rPr lang="it-IT" sz="3200" b="1" dirty="0" smtClean="0"/>
              <a:t>imparano in modo costruttivo dai loro errori.</a:t>
            </a:r>
          </a:p>
          <a:p>
            <a:pPr algn="ctr"/>
            <a:endParaRPr lang="it-IT"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FF0000"/>
                </a:solidFill>
              </a:rPr>
              <a:t>Che tipi di racconti?</a:t>
            </a:r>
            <a:endParaRPr lang="it-IT" dirty="0">
              <a:solidFill>
                <a:srgbClr val="FF0000"/>
              </a:solidFill>
            </a:endParaRPr>
          </a:p>
        </p:txBody>
      </p:sp>
      <p:sp>
        <p:nvSpPr>
          <p:cNvPr id="3" name="Segnaposto contenuto 2"/>
          <p:cNvSpPr>
            <a:spLocks noGrp="1"/>
          </p:cNvSpPr>
          <p:nvPr>
            <p:ph sz="quarter" idx="1"/>
          </p:nvPr>
        </p:nvSpPr>
        <p:spPr/>
        <p:txBody>
          <a:bodyPr>
            <a:normAutofit/>
          </a:bodyPr>
          <a:lstStyle/>
          <a:p>
            <a:pPr algn="ctr"/>
            <a:r>
              <a:rPr lang="it-IT" sz="2800" b="1" dirty="0" err="1" smtClean="0"/>
              <a:t>Picturebooks</a:t>
            </a:r>
            <a:endParaRPr lang="it-IT" sz="2800" b="1" dirty="0" smtClean="0"/>
          </a:p>
          <a:p>
            <a:pPr algn="ctr"/>
            <a:r>
              <a:rPr lang="it-IT" sz="2800" b="1" dirty="0" err="1" smtClean="0"/>
              <a:t>Graded</a:t>
            </a:r>
            <a:r>
              <a:rPr lang="it-IT" sz="2800" b="1" dirty="0" smtClean="0"/>
              <a:t> </a:t>
            </a:r>
            <a:r>
              <a:rPr lang="it-IT" sz="2800" b="1" dirty="0" err="1" smtClean="0"/>
              <a:t>readers</a:t>
            </a:r>
            <a:endParaRPr lang="it-IT" sz="2800" b="1" dirty="0" smtClean="0"/>
          </a:p>
          <a:p>
            <a:pPr algn="ctr"/>
            <a:r>
              <a:rPr lang="it-IT" sz="2800" b="1" dirty="0" err="1" smtClean="0"/>
              <a:t>Fairy</a:t>
            </a:r>
            <a:r>
              <a:rPr lang="it-IT" sz="2800" b="1" dirty="0" smtClean="0"/>
              <a:t> </a:t>
            </a:r>
            <a:r>
              <a:rPr lang="it-IT" sz="2800" b="1" dirty="0" err="1" smtClean="0"/>
              <a:t>tales</a:t>
            </a:r>
            <a:endParaRPr lang="it-IT" sz="2800" b="1" dirty="0" smtClean="0"/>
          </a:p>
          <a:p>
            <a:pPr algn="ctr"/>
            <a:r>
              <a:rPr lang="it-IT" sz="2800" b="1" dirty="0" err="1" smtClean="0"/>
              <a:t>Modern</a:t>
            </a:r>
            <a:r>
              <a:rPr lang="it-IT" sz="2800" b="1" dirty="0" smtClean="0"/>
              <a:t> </a:t>
            </a:r>
            <a:r>
              <a:rPr lang="it-IT" sz="2800" b="1" dirty="0" err="1" smtClean="0"/>
              <a:t>stories</a:t>
            </a:r>
            <a:endParaRPr lang="it-IT"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US" b="1" dirty="0" smtClean="0">
                <a:solidFill>
                  <a:srgbClr val="FF0000"/>
                </a:solidFill>
              </a:rPr>
              <a:t>The Apple Pie that Papa Baked</a:t>
            </a:r>
            <a:endParaRPr lang="it-IT" dirty="0">
              <a:solidFill>
                <a:srgbClr val="FF0000"/>
              </a:solidFill>
            </a:endParaRPr>
          </a:p>
        </p:txBody>
      </p:sp>
      <p:sp>
        <p:nvSpPr>
          <p:cNvPr id="3" name="Segnaposto contenuto 2"/>
          <p:cNvSpPr>
            <a:spLocks noGrp="1"/>
          </p:cNvSpPr>
          <p:nvPr>
            <p:ph sz="quarter" idx="1"/>
          </p:nvPr>
        </p:nvSpPr>
        <p:spPr/>
        <p:txBody>
          <a:bodyPr/>
          <a:lstStyle/>
          <a:p>
            <a:pPr>
              <a:buNone/>
            </a:pPr>
            <a:endParaRPr lang="it-IT" dirty="0" smtClean="0"/>
          </a:p>
          <a:p>
            <a:r>
              <a:rPr lang="en-US" b="1" dirty="0" smtClean="0"/>
              <a:t>Apple pie </a:t>
            </a:r>
            <a:r>
              <a:rPr lang="en-US" b="1" i="1" dirty="0" smtClean="0">
                <a:solidFill>
                  <a:schemeClr val="accent2">
                    <a:lumMod val="75000"/>
                  </a:schemeClr>
                </a:solidFill>
              </a:rPr>
              <a:t>warm and sweet</a:t>
            </a:r>
          </a:p>
          <a:p>
            <a:r>
              <a:rPr lang="it-IT" b="1" dirty="0" err="1" smtClean="0"/>
              <a:t>Apples</a:t>
            </a:r>
            <a:r>
              <a:rPr lang="it-IT" b="1" dirty="0" smtClean="0"/>
              <a:t> </a:t>
            </a:r>
            <a:r>
              <a:rPr lang="it-IT" b="1" i="1" dirty="0" err="1" smtClean="0">
                <a:solidFill>
                  <a:srgbClr val="FF0000"/>
                </a:solidFill>
              </a:rPr>
              <a:t>juicy</a:t>
            </a:r>
            <a:r>
              <a:rPr lang="it-IT" b="1" i="1" dirty="0" smtClean="0">
                <a:solidFill>
                  <a:srgbClr val="FF0000"/>
                </a:solidFill>
              </a:rPr>
              <a:t> and </a:t>
            </a:r>
            <a:r>
              <a:rPr lang="it-IT" b="1" i="1" dirty="0" err="1" smtClean="0">
                <a:solidFill>
                  <a:srgbClr val="FF0000"/>
                </a:solidFill>
              </a:rPr>
              <a:t>red</a:t>
            </a:r>
            <a:endParaRPr lang="it-IT" b="1" i="1" dirty="0" smtClean="0">
              <a:solidFill>
                <a:srgbClr val="FF0000"/>
              </a:solidFill>
            </a:endParaRPr>
          </a:p>
          <a:p>
            <a:r>
              <a:rPr lang="it-IT" b="1" dirty="0" err="1" smtClean="0"/>
              <a:t>Tree</a:t>
            </a:r>
            <a:r>
              <a:rPr lang="it-IT" b="1" dirty="0" smtClean="0"/>
              <a:t> </a:t>
            </a:r>
            <a:r>
              <a:rPr lang="it-IT" b="1" i="1" dirty="0" err="1" smtClean="0">
                <a:solidFill>
                  <a:srgbClr val="00B050"/>
                </a:solidFill>
              </a:rPr>
              <a:t>crooked</a:t>
            </a:r>
            <a:r>
              <a:rPr lang="it-IT" b="1" i="1" dirty="0" smtClean="0">
                <a:solidFill>
                  <a:srgbClr val="00B050"/>
                </a:solidFill>
              </a:rPr>
              <a:t> and strong</a:t>
            </a:r>
          </a:p>
          <a:p>
            <a:r>
              <a:rPr lang="it-IT" b="1" dirty="0" err="1" smtClean="0"/>
              <a:t>Roots</a:t>
            </a:r>
            <a:r>
              <a:rPr lang="it-IT" b="1" dirty="0" smtClean="0"/>
              <a:t> </a:t>
            </a:r>
            <a:r>
              <a:rPr lang="it-IT" b="1" i="1" dirty="0" err="1" smtClean="0">
                <a:solidFill>
                  <a:schemeClr val="accent4"/>
                </a:solidFill>
              </a:rPr>
              <a:t>deep</a:t>
            </a:r>
            <a:r>
              <a:rPr lang="it-IT" b="1" i="1" dirty="0" smtClean="0">
                <a:solidFill>
                  <a:schemeClr val="accent4"/>
                </a:solidFill>
              </a:rPr>
              <a:t> and fine</a:t>
            </a:r>
            <a:endParaRPr lang="it-IT" dirty="0">
              <a:solidFill>
                <a:schemeClr val="accent4"/>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457200" y="1052736"/>
            <a:ext cx="7467600" cy="5421216"/>
          </a:xfrm>
        </p:spPr>
        <p:txBody>
          <a:bodyPr>
            <a:normAutofit/>
          </a:bodyPr>
          <a:lstStyle/>
          <a:p>
            <a:r>
              <a:rPr lang="en-US" sz="2800" b="1" dirty="0" smtClean="0"/>
              <a:t>What's the distance between Bremen and...?</a:t>
            </a:r>
          </a:p>
          <a:p>
            <a:pPr>
              <a:buNone/>
            </a:pPr>
            <a:r>
              <a:rPr lang="en-US" sz="2800" dirty="0" smtClean="0"/>
              <a:t>• Look at a map of Germany and guess the distances</a:t>
            </a:r>
          </a:p>
          <a:p>
            <a:pPr>
              <a:buNone/>
            </a:pPr>
            <a:r>
              <a:rPr lang="nn-NO" sz="2800" dirty="0" smtClean="0"/>
              <a:t>• 315 Km - 583 Km - 329 Km - 95 Km -</a:t>
            </a:r>
          </a:p>
          <a:p>
            <a:pPr>
              <a:buNone/>
            </a:pPr>
            <a:r>
              <a:rPr lang="it-IT" sz="2800" dirty="0" smtClean="0"/>
              <a:t>• </a:t>
            </a:r>
            <a:r>
              <a:rPr lang="it-IT" sz="2800" dirty="0" err="1" smtClean="0"/>
              <a:t>Bremen-</a:t>
            </a:r>
            <a:r>
              <a:rPr lang="it-IT" sz="2800" dirty="0" smtClean="0"/>
              <a:t> </a:t>
            </a:r>
            <a:r>
              <a:rPr lang="it-IT" sz="2800" dirty="0" err="1" smtClean="0"/>
              <a:t>Hamburg</a:t>
            </a:r>
            <a:endParaRPr lang="it-IT" sz="2800" dirty="0" smtClean="0"/>
          </a:p>
          <a:p>
            <a:pPr>
              <a:buNone/>
            </a:pPr>
            <a:r>
              <a:rPr lang="it-IT" sz="2800" dirty="0" smtClean="0"/>
              <a:t>• </a:t>
            </a:r>
            <a:r>
              <a:rPr lang="it-IT" sz="2800" dirty="0" err="1" smtClean="0"/>
              <a:t>Bremen</a:t>
            </a:r>
            <a:r>
              <a:rPr lang="it-IT" sz="2800" dirty="0" smtClean="0"/>
              <a:t> – </a:t>
            </a:r>
            <a:r>
              <a:rPr lang="it-IT" sz="2800" dirty="0" err="1" smtClean="0"/>
              <a:t>Berlin</a:t>
            </a:r>
            <a:endParaRPr lang="it-IT" sz="2800" dirty="0" smtClean="0"/>
          </a:p>
          <a:p>
            <a:pPr>
              <a:buNone/>
            </a:pPr>
            <a:r>
              <a:rPr lang="it-IT" sz="2800" dirty="0" smtClean="0"/>
              <a:t>• </a:t>
            </a:r>
            <a:r>
              <a:rPr lang="it-IT" sz="2800" dirty="0" err="1" smtClean="0"/>
              <a:t>Bremen-</a:t>
            </a:r>
            <a:r>
              <a:rPr lang="it-IT" sz="2800" dirty="0" smtClean="0"/>
              <a:t> </a:t>
            </a:r>
            <a:r>
              <a:rPr lang="it-IT" sz="2800" dirty="0" err="1" smtClean="0"/>
              <a:t>Munich</a:t>
            </a:r>
            <a:endParaRPr lang="it-IT" sz="2800" dirty="0" smtClean="0"/>
          </a:p>
          <a:p>
            <a:pPr>
              <a:buNone/>
            </a:pPr>
            <a:r>
              <a:rPr lang="it-IT" sz="2800" dirty="0" smtClean="0"/>
              <a:t>• </a:t>
            </a:r>
            <a:r>
              <a:rPr lang="it-IT" sz="2800" dirty="0" err="1" smtClean="0"/>
              <a:t>Bremen</a:t>
            </a:r>
            <a:r>
              <a:rPr lang="it-IT" sz="2800" dirty="0" smtClean="0"/>
              <a:t> </a:t>
            </a:r>
            <a:r>
              <a:rPr lang="it-IT" sz="2800" dirty="0" err="1" smtClean="0"/>
              <a:t>-Frankfurt</a:t>
            </a:r>
            <a:endParaRPr lang="it-IT"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rgbClr val="FF0000"/>
                </a:solidFill>
              </a:rPr>
              <a:t>The </a:t>
            </a:r>
            <a:r>
              <a:rPr lang="it-IT" b="1" dirty="0" err="1" smtClean="0">
                <a:solidFill>
                  <a:srgbClr val="FF0000"/>
                </a:solidFill>
              </a:rPr>
              <a:t>Musicians</a:t>
            </a:r>
            <a:r>
              <a:rPr lang="it-IT" b="1" dirty="0" smtClean="0">
                <a:solidFill>
                  <a:srgbClr val="FF0000"/>
                </a:solidFill>
              </a:rPr>
              <a:t> </a:t>
            </a:r>
            <a:r>
              <a:rPr lang="it-IT" b="1" dirty="0" err="1" smtClean="0">
                <a:solidFill>
                  <a:srgbClr val="FF0000"/>
                </a:solidFill>
              </a:rPr>
              <a:t>of</a:t>
            </a:r>
            <a:r>
              <a:rPr lang="it-IT" b="1" dirty="0" smtClean="0">
                <a:solidFill>
                  <a:srgbClr val="FF0000"/>
                </a:solidFill>
              </a:rPr>
              <a:t> </a:t>
            </a:r>
            <a:r>
              <a:rPr lang="it-IT" b="1" dirty="0" err="1" smtClean="0">
                <a:solidFill>
                  <a:srgbClr val="FF0000"/>
                </a:solidFill>
              </a:rPr>
              <a:t>Bremen</a:t>
            </a:r>
            <a:r>
              <a:rPr lang="it-IT" b="1" i="1" dirty="0" smtClean="0"/>
              <a:t/>
            </a:r>
            <a:br>
              <a:rPr lang="it-IT" b="1" i="1" dirty="0" smtClean="0"/>
            </a:br>
            <a:endParaRPr lang="it-IT" dirty="0"/>
          </a:p>
        </p:txBody>
      </p:sp>
      <p:sp>
        <p:nvSpPr>
          <p:cNvPr id="3" name="Segnaposto contenuto 2"/>
          <p:cNvSpPr>
            <a:spLocks noGrp="1"/>
          </p:cNvSpPr>
          <p:nvPr>
            <p:ph sz="quarter" idx="1"/>
          </p:nvPr>
        </p:nvSpPr>
        <p:spPr/>
        <p:txBody>
          <a:bodyPr/>
          <a:lstStyle/>
          <a:p>
            <a:r>
              <a:rPr lang="it-IT" dirty="0" smtClean="0"/>
              <a:t>Cross- </a:t>
            </a:r>
            <a:r>
              <a:rPr lang="it-IT" dirty="0" err="1" smtClean="0"/>
              <a:t>curricular</a:t>
            </a:r>
            <a:r>
              <a:rPr lang="it-IT" dirty="0" smtClean="0"/>
              <a:t> </a:t>
            </a:r>
            <a:r>
              <a:rPr lang="it-IT" dirty="0" err="1" smtClean="0"/>
              <a:t>links</a:t>
            </a:r>
            <a:r>
              <a:rPr lang="it-IT" dirty="0" smtClean="0"/>
              <a:t>:</a:t>
            </a:r>
          </a:p>
          <a:p>
            <a:r>
              <a:rPr lang="en-US" b="1" dirty="0" smtClean="0"/>
              <a:t>Science - Animals and eating habits</a:t>
            </a:r>
          </a:p>
          <a:p>
            <a:r>
              <a:rPr lang="en-US" b="1" dirty="0" err="1" smtClean="0"/>
              <a:t>Maths</a:t>
            </a:r>
            <a:r>
              <a:rPr lang="en-US" b="1" dirty="0" smtClean="0"/>
              <a:t> – metric measurements </a:t>
            </a:r>
            <a:r>
              <a:rPr lang="en-US" b="1" i="1" dirty="0" smtClean="0"/>
              <a:t>(“The road is long...” </a:t>
            </a:r>
            <a:r>
              <a:rPr lang="en-US" i="1" dirty="0" smtClean="0"/>
              <a:t>What's the </a:t>
            </a:r>
            <a:r>
              <a:rPr lang="it-IT" i="1" dirty="0" err="1" smtClean="0"/>
              <a:t>distance</a:t>
            </a:r>
            <a:r>
              <a:rPr lang="it-IT" i="1" dirty="0" smtClean="0"/>
              <a:t> </a:t>
            </a:r>
            <a:r>
              <a:rPr lang="it-IT" i="1" dirty="0" err="1" smtClean="0"/>
              <a:t>between</a:t>
            </a:r>
            <a:r>
              <a:rPr lang="it-IT" i="1" dirty="0" smtClean="0"/>
              <a:t> </a:t>
            </a:r>
            <a:r>
              <a:rPr lang="it-IT" i="1" dirty="0" err="1" smtClean="0"/>
              <a:t>Bremen</a:t>
            </a:r>
            <a:r>
              <a:rPr lang="it-IT" i="1" dirty="0" smtClean="0"/>
              <a:t> and...)</a:t>
            </a:r>
          </a:p>
          <a:p>
            <a:r>
              <a:rPr lang="it-IT" i="1" dirty="0" err="1" smtClean="0"/>
              <a:t>We</a:t>
            </a:r>
            <a:r>
              <a:rPr lang="it-IT" i="1" dirty="0" smtClean="0"/>
              <a:t> can go </a:t>
            </a:r>
            <a:r>
              <a:rPr lang="it-IT" i="1" dirty="0" err="1" smtClean="0"/>
              <a:t>to</a:t>
            </a:r>
            <a:r>
              <a:rPr lang="it-IT" i="1" dirty="0" smtClean="0"/>
              <a:t> </a:t>
            </a:r>
            <a:r>
              <a:rPr lang="it-IT" i="1" dirty="0" err="1" smtClean="0"/>
              <a:t>Bremen</a:t>
            </a:r>
            <a:r>
              <a:rPr lang="it-IT" i="1" dirty="0" smtClean="0"/>
              <a:t> </a:t>
            </a:r>
            <a:r>
              <a:rPr lang="it-IT" i="1" dirty="0" err="1" smtClean="0"/>
              <a:t>and…</a:t>
            </a:r>
            <a:endParaRPr lang="it-I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t>Siti utili</a:t>
            </a:r>
            <a:endParaRPr lang="it-IT" b="1" dirty="0"/>
          </a:p>
        </p:txBody>
      </p:sp>
      <p:sp>
        <p:nvSpPr>
          <p:cNvPr id="3" name="Segnaposto contenuto 2"/>
          <p:cNvSpPr>
            <a:spLocks noGrp="1"/>
          </p:cNvSpPr>
          <p:nvPr>
            <p:ph sz="quarter" idx="1"/>
          </p:nvPr>
        </p:nvSpPr>
        <p:spPr/>
        <p:txBody>
          <a:bodyPr>
            <a:normAutofit fontScale="85000" lnSpcReduction="10000"/>
          </a:bodyPr>
          <a:lstStyle/>
          <a:p>
            <a:r>
              <a:rPr lang="it-IT" dirty="0" smtClean="0">
                <a:hlinkClick r:id="rId2"/>
              </a:rPr>
              <a:t>https://www.giuntiscuola.it/lavitascolastica/magazine/a-tu-per-tu-con-l-esperto/clil-4-children/un-convegno-per-disseminare-il-progetto-clil-for-children/</a:t>
            </a:r>
            <a:endParaRPr lang="it-IT" dirty="0" smtClean="0"/>
          </a:p>
          <a:p>
            <a:r>
              <a:rPr lang="it-IT" b="1" dirty="0" smtClean="0">
                <a:hlinkClick r:id="rId3"/>
              </a:rPr>
              <a:t>CLIL e sistema solare: "</a:t>
            </a:r>
            <a:r>
              <a:rPr lang="it-IT" b="1" dirty="0" err="1" smtClean="0">
                <a:hlinkClick r:id="rId3"/>
              </a:rPr>
              <a:t>scaffolding</a:t>
            </a:r>
            <a:r>
              <a:rPr lang="it-IT" b="1" dirty="0" smtClean="0">
                <a:hlinkClick r:id="rId3"/>
              </a:rPr>
              <a:t>" per sostenere l'apprendimento</a:t>
            </a:r>
            <a:r>
              <a:rPr lang="it-IT" b="1" dirty="0" smtClean="0"/>
              <a:t>:</a:t>
            </a:r>
            <a:r>
              <a:rPr lang="it-IT" b="1" dirty="0" err="1" smtClean="0"/>
              <a:t>https</a:t>
            </a:r>
            <a:r>
              <a:rPr lang="it-IT" b="1" dirty="0" smtClean="0"/>
              <a:t>://www.giuntiscuola.it/</a:t>
            </a:r>
            <a:r>
              <a:rPr lang="it-IT" b="1" dirty="0" err="1" smtClean="0"/>
              <a:t>lavitascolastica</a:t>
            </a:r>
            <a:r>
              <a:rPr lang="it-IT" b="1" dirty="0" smtClean="0"/>
              <a:t>/magazine/</a:t>
            </a:r>
            <a:r>
              <a:rPr lang="it-IT" b="1" dirty="0" err="1" smtClean="0"/>
              <a:t>a-tu-per-tu-con-l-esperto</a:t>
            </a:r>
            <a:r>
              <a:rPr lang="it-IT" b="1" dirty="0" smtClean="0"/>
              <a:t>/clil-4-children/</a:t>
            </a:r>
            <a:r>
              <a:rPr lang="it-IT" b="1" dirty="0" err="1" smtClean="0"/>
              <a:t>-scaffolding-uno-strumento-per-sostenere-l-apprendimento</a:t>
            </a:r>
            <a:r>
              <a:rPr lang="it-IT" b="1" dirty="0" smtClean="0"/>
              <a:t>/</a:t>
            </a:r>
          </a:p>
          <a:p>
            <a:r>
              <a:rPr lang="it-IT" dirty="0" smtClean="0">
                <a:hlinkClick r:id="rId4"/>
              </a:rPr>
              <a:t>https://www.giuntiscuola.it/lavitascolastica/magazine/a-tu-per-tu-con-l-esperto/clil-4-children/shapes-tanti-modi-per-fare-geometria/</a:t>
            </a:r>
            <a:endParaRPr lang="it-IT" dirty="0" smtClean="0"/>
          </a:p>
          <a:p>
            <a:r>
              <a:rPr lang="it-IT" b="1" dirty="0" smtClean="0"/>
              <a:t>Puzzle maker</a:t>
            </a:r>
            <a:r>
              <a:rPr lang="it-IT" dirty="0" smtClean="0"/>
              <a:t/>
            </a:r>
            <a:br>
              <a:rPr lang="it-IT" dirty="0" smtClean="0"/>
            </a:br>
            <a:r>
              <a:rPr lang="it-IT" dirty="0" smtClean="0">
                <a:hlinkClick r:id="rId5"/>
              </a:rPr>
              <a:t>http://www.puzzle-maker.com/WS/</a:t>
            </a:r>
            <a:r>
              <a:rPr lang="it-IT" dirty="0" err="1" smtClean="0">
                <a:hlinkClick r:id="rId5"/>
              </a:rPr>
              <a:t>index.htm</a:t>
            </a:r>
            <a:r>
              <a:rPr lang="it-IT" dirty="0" smtClean="0"/>
              <a:t/>
            </a:r>
            <a:br>
              <a:rPr lang="it-IT" dirty="0" smtClean="0"/>
            </a:br>
            <a:r>
              <a:rPr lang="it-IT" dirty="0" smtClean="0">
                <a:hlinkClick r:id="rId6"/>
              </a:rPr>
              <a:t>http://www.discoveryeducation.com/</a:t>
            </a:r>
            <a:r>
              <a:rPr lang="it-IT" dirty="0" err="1" smtClean="0">
                <a:hlinkClick r:id="rId6"/>
              </a:rPr>
              <a:t>free-puzzlemaker</a:t>
            </a:r>
            <a:r>
              <a:rPr lang="it-IT" dirty="0" smtClean="0">
                <a:hlinkClick r:id="rId6"/>
              </a:rPr>
              <a:t>/</a:t>
            </a:r>
            <a:endParaRPr lang="it-IT" dirty="0" smtClean="0"/>
          </a:p>
          <a:p>
            <a:r>
              <a:rPr lang="it-IT" dirty="0" smtClean="0"/>
              <a:t>http</a:t>
            </a:r>
            <a:r>
              <a:rPr lang="it-IT" smtClean="0"/>
              <a:t>://www.crickweb.co.uk/k2sciencehttp://www.theteachertoolkit.com/</a:t>
            </a:r>
            <a:endParaRPr lang="it-IT" dirty="0" smtClean="0"/>
          </a:p>
          <a:p>
            <a:pPr>
              <a:buNone/>
            </a:pPr>
            <a:endParaRPr lang="it-IT" dirty="0" smtClean="0"/>
          </a:p>
          <a:p>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Guide giunti</a:t>
            </a:r>
            <a:endParaRPr lang="it-IT" dirty="0"/>
          </a:p>
        </p:txBody>
      </p:sp>
      <p:sp>
        <p:nvSpPr>
          <p:cNvPr id="3" name="Segnaposto contenuto 2"/>
          <p:cNvSpPr>
            <a:spLocks noGrp="1"/>
          </p:cNvSpPr>
          <p:nvPr>
            <p:ph sz="quarter" idx="1"/>
          </p:nvPr>
        </p:nvSpPr>
        <p:spPr/>
        <p:txBody>
          <a:bodyPr/>
          <a:lstStyle/>
          <a:p>
            <a:r>
              <a:rPr lang="it-IT" dirty="0" smtClean="0">
                <a:hlinkClick r:id="rId2"/>
              </a:rPr>
              <a:t>http://www.clil4children.eu/</a:t>
            </a:r>
            <a:r>
              <a:rPr lang="it-IT" dirty="0" err="1" smtClean="0">
                <a:hlinkClick r:id="rId2"/>
              </a:rPr>
              <a:t>wp-content</a:t>
            </a:r>
            <a:r>
              <a:rPr lang="it-IT" dirty="0" smtClean="0">
                <a:hlinkClick r:id="rId2"/>
              </a:rPr>
              <a:t>/</a:t>
            </a:r>
            <a:r>
              <a:rPr lang="it-IT" dirty="0" err="1" smtClean="0">
                <a:hlinkClick r:id="rId2"/>
              </a:rPr>
              <a:t>uploads</a:t>
            </a:r>
            <a:r>
              <a:rPr lang="it-IT" dirty="0" smtClean="0">
                <a:hlinkClick r:id="rId2"/>
              </a:rPr>
              <a:t>/2018/05/Guide_Addressed_to_Teachers_Vol01_ITA.pdf</a:t>
            </a:r>
            <a:endParaRPr lang="it-IT" dirty="0" smtClean="0"/>
          </a:p>
          <a:p>
            <a:r>
              <a:rPr lang="it-IT" dirty="0" smtClean="0">
                <a:hlinkClick r:id="rId3"/>
              </a:rPr>
              <a:t>http://www.clil4children.eu/</a:t>
            </a:r>
            <a:r>
              <a:rPr lang="it-IT" dirty="0" err="1" smtClean="0">
                <a:hlinkClick r:id="rId3"/>
              </a:rPr>
              <a:t>wp-content</a:t>
            </a:r>
            <a:r>
              <a:rPr lang="it-IT" dirty="0" smtClean="0">
                <a:hlinkClick r:id="rId3"/>
              </a:rPr>
              <a:t>/</a:t>
            </a:r>
            <a:r>
              <a:rPr lang="it-IT" dirty="0" err="1" smtClean="0">
                <a:hlinkClick r:id="rId3"/>
              </a:rPr>
              <a:t>uploads</a:t>
            </a:r>
            <a:r>
              <a:rPr lang="it-IT" dirty="0" smtClean="0">
                <a:hlinkClick r:id="rId3"/>
              </a:rPr>
              <a:t>/2018/05/Guide_Addressed_to_Teachers_Vol02_rel08.pdf</a:t>
            </a:r>
            <a:endParaRPr lang="it-IT" dirty="0" smtClean="0"/>
          </a:p>
          <a:p>
            <a:endParaRPr lang="it-IT" dirty="0" smtClean="0"/>
          </a:p>
          <a:p>
            <a:pPr>
              <a:buNone/>
            </a:pPr>
            <a:endParaRPr lang="it-IT" dirty="0" smtClean="0"/>
          </a:p>
          <a:p>
            <a:pPr>
              <a:buNone/>
            </a:pPr>
            <a:endParaRPr lang="it-I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3200" dirty="0" err="1" smtClean="0">
                <a:solidFill>
                  <a:srgbClr val="FF0000"/>
                </a:solidFill>
              </a:rPr>
              <a:t>Thank</a:t>
            </a:r>
            <a:r>
              <a:rPr lang="it-IT" sz="3200" dirty="0" smtClean="0">
                <a:solidFill>
                  <a:srgbClr val="FF0000"/>
                </a:solidFill>
              </a:rPr>
              <a:t> </a:t>
            </a:r>
            <a:r>
              <a:rPr lang="it-IT" sz="3200" dirty="0" err="1" smtClean="0">
                <a:solidFill>
                  <a:srgbClr val="FF0000"/>
                </a:solidFill>
              </a:rPr>
              <a:t>you</a:t>
            </a:r>
            <a:r>
              <a:rPr lang="it-IT" sz="3200" dirty="0" smtClean="0">
                <a:solidFill>
                  <a:srgbClr val="FF0000"/>
                </a:solidFill>
              </a:rPr>
              <a:t> </a:t>
            </a:r>
            <a:r>
              <a:rPr lang="it-IT" sz="3200" dirty="0" err="1" smtClean="0">
                <a:solidFill>
                  <a:srgbClr val="FF0000"/>
                </a:solidFill>
              </a:rPr>
              <a:t>for</a:t>
            </a:r>
            <a:r>
              <a:rPr lang="it-IT" sz="3200" dirty="0" smtClean="0">
                <a:solidFill>
                  <a:srgbClr val="FF0000"/>
                </a:solidFill>
              </a:rPr>
              <a:t> </a:t>
            </a:r>
            <a:r>
              <a:rPr lang="it-IT" sz="3200" dirty="0" err="1" smtClean="0">
                <a:solidFill>
                  <a:srgbClr val="FF0000"/>
                </a:solidFill>
              </a:rPr>
              <a:t>your</a:t>
            </a:r>
            <a:r>
              <a:rPr lang="it-IT" sz="3200" dirty="0" smtClean="0">
                <a:solidFill>
                  <a:srgbClr val="FF0000"/>
                </a:solidFill>
              </a:rPr>
              <a:t> </a:t>
            </a:r>
            <a:r>
              <a:rPr lang="it-IT" sz="3200" dirty="0" err="1" smtClean="0">
                <a:solidFill>
                  <a:srgbClr val="FF0000"/>
                </a:solidFill>
              </a:rPr>
              <a:t>attention</a:t>
            </a:r>
            <a:r>
              <a:rPr lang="it-IT" sz="3200" dirty="0" smtClean="0">
                <a:solidFill>
                  <a:srgbClr val="FF0000"/>
                </a:solidFill>
              </a:rPr>
              <a:t>!</a:t>
            </a:r>
            <a:br>
              <a:rPr lang="it-IT" sz="3200" dirty="0" smtClean="0">
                <a:solidFill>
                  <a:srgbClr val="FF0000"/>
                </a:solidFill>
              </a:rPr>
            </a:br>
            <a:endParaRPr lang="it-IT" dirty="0">
              <a:solidFill>
                <a:srgbClr val="FF0000"/>
              </a:solidFill>
            </a:endParaRPr>
          </a:p>
        </p:txBody>
      </p:sp>
      <p:pic>
        <p:nvPicPr>
          <p:cNvPr id="6" name="Segnaposto contenuto 5" descr="thank-you.jpg"/>
          <p:cNvPicPr>
            <a:picLocks noGrp="1" noChangeAspect="1"/>
          </p:cNvPicPr>
          <p:nvPr>
            <p:ph sz="quarter" idx="1"/>
          </p:nvPr>
        </p:nvPicPr>
        <p:blipFill>
          <a:blip r:embed="rId2" cstate="print"/>
          <a:stretch>
            <a:fillRect/>
          </a:stretch>
        </p:blipFill>
        <p:spPr>
          <a:xfrm>
            <a:off x="2123728" y="2071837"/>
            <a:ext cx="4032448" cy="4032448"/>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cstate="print"/>
          <a:srcRect/>
          <a:stretch>
            <a:fillRect/>
          </a:stretch>
        </p:blipFill>
        <p:spPr bwMode="auto">
          <a:xfrm>
            <a:off x="2363390" y="1032736"/>
            <a:ext cx="4080818" cy="5441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
          </p:nvPr>
        </p:nvPicPr>
        <p:blipFill>
          <a:blip r:embed="rId2" cstate="print"/>
          <a:srcRect/>
          <a:stretch>
            <a:fillRect/>
          </a:stretch>
        </p:blipFill>
        <p:spPr bwMode="auto">
          <a:xfrm>
            <a:off x="2363390" y="840714"/>
            <a:ext cx="4224834" cy="5633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cstate="print"/>
          <a:srcRect/>
          <a:stretch>
            <a:fillRect/>
          </a:stretch>
        </p:blipFill>
        <p:spPr bwMode="auto">
          <a:xfrm>
            <a:off x="899592" y="908720"/>
            <a:ext cx="6498167" cy="5184576"/>
          </a:xfrm>
          <a:prstGeom prst="rect">
            <a:avLst/>
          </a:prstGeom>
          <a:noFill/>
          <a:ln w="9525">
            <a:noFill/>
            <a:miter lim="800000"/>
            <a:headEnd/>
            <a:tailEnd/>
          </a:ln>
        </p:spPr>
      </p:pic>
      <p:sp>
        <p:nvSpPr>
          <p:cNvPr id="3" name="Fumetto 1 2"/>
          <p:cNvSpPr/>
          <p:nvPr/>
        </p:nvSpPr>
        <p:spPr>
          <a:xfrm>
            <a:off x="4572000" y="1700808"/>
            <a:ext cx="1800200" cy="1512168"/>
          </a:xfrm>
          <a:prstGeom prst="wedgeRectCallout">
            <a:avLst>
              <a:gd name="adj1" fmla="val -39921"/>
              <a:gd name="adj2" fmla="val 75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4716016" y="1916832"/>
            <a:ext cx="1512168" cy="923330"/>
          </a:xfrm>
          <a:prstGeom prst="rect">
            <a:avLst/>
          </a:prstGeom>
          <a:noFill/>
        </p:spPr>
        <p:txBody>
          <a:bodyPr wrap="square" rtlCol="0">
            <a:spAutoFit/>
          </a:bodyPr>
          <a:lstStyle/>
          <a:p>
            <a:r>
              <a:rPr lang="it-IT" dirty="0" err="1" smtClean="0"/>
              <a:t>We</a:t>
            </a:r>
            <a:r>
              <a:rPr lang="it-IT" dirty="0" smtClean="0"/>
              <a:t> are a </a:t>
            </a:r>
            <a:r>
              <a:rPr lang="it-IT" dirty="0" err="1" smtClean="0"/>
              <a:t>funny</a:t>
            </a:r>
            <a:r>
              <a:rPr lang="it-IT" dirty="0" smtClean="0"/>
              <a:t> </a:t>
            </a:r>
            <a:r>
              <a:rPr lang="it-IT" dirty="0" err="1" smtClean="0"/>
              <a:t>letter</a:t>
            </a:r>
            <a:r>
              <a:rPr lang="it-IT" dirty="0" smtClean="0"/>
              <a:t> F</a:t>
            </a: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t>Preparazione di un gioco</a:t>
            </a:r>
            <a:endParaRPr lang="it-IT" b="1" dirty="0"/>
          </a:p>
        </p:txBody>
      </p:sp>
      <p:sp>
        <p:nvSpPr>
          <p:cNvPr id="3" name="Segnaposto contenuto 2"/>
          <p:cNvSpPr>
            <a:spLocks noGrp="1"/>
          </p:cNvSpPr>
          <p:nvPr>
            <p:ph sz="quarter" idx="1"/>
          </p:nvPr>
        </p:nvSpPr>
        <p:spPr/>
        <p:txBody>
          <a:bodyPr>
            <a:normAutofit lnSpcReduction="10000"/>
          </a:bodyPr>
          <a:lstStyle/>
          <a:p>
            <a:pPr>
              <a:buNone/>
            </a:pPr>
            <a:r>
              <a:rPr lang="it-IT" sz="2800" dirty="0" smtClean="0"/>
              <a:t>Preparazione dell’insegnante</a:t>
            </a:r>
            <a:r>
              <a:rPr lang="it-IT" sz="2800" b="1" dirty="0" smtClean="0"/>
              <a:t> prima </a:t>
            </a:r>
            <a:r>
              <a:rPr lang="it-IT" sz="2800" dirty="0" smtClean="0"/>
              <a:t>di un gioco:</a:t>
            </a:r>
          </a:p>
          <a:p>
            <a:r>
              <a:rPr lang="it-IT" sz="2800" dirty="0" smtClean="0"/>
              <a:t>Progettare diverse attività di apprendimento per introdurre nuovi concetti o ripassarne altri</a:t>
            </a:r>
          </a:p>
          <a:p>
            <a:r>
              <a:rPr lang="it-IT" sz="2800" dirty="0" smtClean="0"/>
              <a:t>Stabilire i tempi del gioco</a:t>
            </a:r>
          </a:p>
          <a:p>
            <a:r>
              <a:rPr lang="it-IT" sz="2800" dirty="0" smtClean="0"/>
              <a:t>Preparare il materiale necessario</a:t>
            </a:r>
          </a:p>
          <a:p>
            <a:r>
              <a:rPr lang="it-IT" sz="2800" dirty="0" smtClean="0"/>
              <a:t>Stabilire le relazioni all’interno del gruppo /classe</a:t>
            </a:r>
          </a:p>
          <a:p>
            <a:r>
              <a:rPr lang="it-IT" sz="2800" dirty="0" smtClean="0"/>
              <a:t>Sistemare l’ambiente nel quale verrà realizzato il gioco</a:t>
            </a:r>
          </a:p>
          <a:p>
            <a:endParaRPr lang="it-IT" dirty="0" smtClean="0"/>
          </a:p>
          <a:p>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457200" y="764704"/>
            <a:ext cx="7467600" cy="5709248"/>
          </a:xfrm>
        </p:spPr>
        <p:txBody>
          <a:bodyPr/>
          <a:lstStyle/>
          <a:p>
            <a:pPr algn="ctr">
              <a:buNone/>
            </a:pPr>
            <a:r>
              <a:rPr lang="it-IT" b="1" dirty="0" smtClean="0"/>
              <a:t>Durante</a:t>
            </a:r>
            <a:r>
              <a:rPr lang="it-IT" dirty="0" smtClean="0"/>
              <a:t> il gioco:</a:t>
            </a:r>
          </a:p>
          <a:p>
            <a:r>
              <a:rPr lang="it-IT" dirty="0" smtClean="0"/>
              <a:t>Guidare gli studenti verso l’obiettivo finale</a:t>
            </a:r>
          </a:p>
          <a:p>
            <a:r>
              <a:rPr lang="it-IT" dirty="0" smtClean="0"/>
              <a:t>Permettere gli errori</a:t>
            </a:r>
          </a:p>
          <a:p>
            <a:endParaRPr lang="it-IT" dirty="0" smtClean="0"/>
          </a:p>
          <a:p>
            <a:r>
              <a:rPr lang="en-US" i="1" dirty="0" smtClean="0"/>
              <a:t>“the motivational psychology involved in game-based learning allow students to engage with educational materials in a </a:t>
            </a:r>
            <a:r>
              <a:rPr lang="it-IT" i="1" dirty="0" err="1" smtClean="0"/>
              <a:t>playful</a:t>
            </a:r>
            <a:r>
              <a:rPr lang="it-IT" i="1" dirty="0" smtClean="0"/>
              <a:t> and </a:t>
            </a:r>
            <a:r>
              <a:rPr lang="it-IT" i="1" dirty="0" err="1" smtClean="0"/>
              <a:t>dynamic</a:t>
            </a:r>
            <a:r>
              <a:rPr lang="it-IT" i="1" dirty="0" smtClean="0"/>
              <a:t> way”</a:t>
            </a:r>
          </a:p>
          <a:p>
            <a:pPr>
              <a:buNone/>
            </a:pPr>
            <a:r>
              <a:rPr lang="es-ES" i="1" dirty="0" smtClean="0"/>
              <a:t>E. Crespillo Álvarez, “El Juego como Actividad de Enseñanza Aprendizaje,” Estudios Pedagógicos,</a:t>
            </a:r>
            <a:r>
              <a:rPr lang="it-IT" i="1" dirty="0" smtClean="0"/>
              <a:t>68, pp. 14. </a:t>
            </a:r>
            <a:r>
              <a:rPr lang="it-IT" i="1" dirty="0" err="1" smtClean="0"/>
              <a:t>Agosto-Octubre</a:t>
            </a:r>
            <a:r>
              <a:rPr lang="it-IT" i="1" dirty="0" smtClean="0"/>
              <a:t>, 2010</a:t>
            </a:r>
            <a:endParaRPr lang="it-IT"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t>Durante il gioco</a:t>
            </a:r>
            <a:endParaRPr lang="it-IT" b="1" dirty="0"/>
          </a:p>
        </p:txBody>
      </p:sp>
      <p:sp>
        <p:nvSpPr>
          <p:cNvPr id="3" name="Segnaposto contenuto 2"/>
          <p:cNvSpPr>
            <a:spLocks noGrp="1"/>
          </p:cNvSpPr>
          <p:nvPr>
            <p:ph sz="quarter" idx="1"/>
          </p:nvPr>
        </p:nvSpPr>
        <p:spPr>
          <a:xfrm>
            <a:off x="467544" y="1700808"/>
            <a:ext cx="7467600" cy="4873752"/>
          </a:xfrm>
        </p:spPr>
        <p:txBody>
          <a:bodyPr>
            <a:normAutofit fontScale="92500" lnSpcReduction="20000"/>
          </a:bodyPr>
          <a:lstStyle/>
          <a:p>
            <a:pPr algn="ctr">
              <a:buNone/>
            </a:pPr>
            <a:r>
              <a:rPr lang="it-IT" b="1" dirty="0" smtClean="0"/>
              <a:t>Introduzione di un’attività</a:t>
            </a:r>
            <a:r>
              <a:rPr lang="it-IT" dirty="0" smtClean="0"/>
              <a:t>:</a:t>
            </a:r>
          </a:p>
          <a:p>
            <a:pPr algn="ctr"/>
            <a:r>
              <a:rPr lang="it-IT" dirty="0" smtClean="0"/>
              <a:t>Quando i giocatori sanno che cosa ci aspettiamo da loro e quali siano i traguardi da raggiungere, giocano in maniera più efficace.</a:t>
            </a:r>
          </a:p>
          <a:p>
            <a:pPr algn="ctr">
              <a:buNone/>
            </a:pPr>
            <a:r>
              <a:rPr lang="it-IT" b="1" dirty="0" smtClean="0"/>
              <a:t>L’esempio:</a:t>
            </a:r>
          </a:p>
          <a:p>
            <a:pPr algn="ctr"/>
            <a:r>
              <a:rPr lang="it-IT" dirty="0" smtClean="0"/>
              <a:t>Scegliere uno o più giocatori che riescano ad interiorizzare facilmente la spiegazione e che possano mostrare agli altri come si gioca.</a:t>
            </a:r>
          </a:p>
          <a:p>
            <a:pPr algn="ctr">
              <a:buNone/>
            </a:pPr>
            <a:r>
              <a:rPr lang="it-IT" b="1" dirty="0" smtClean="0"/>
              <a:t>Il gioco:</a:t>
            </a:r>
          </a:p>
          <a:p>
            <a:pPr algn="ctr"/>
            <a:r>
              <a:rPr lang="it-IT" dirty="0" smtClean="0"/>
              <a:t>Iniziare sempre da una versione semplice e, solo in secondo momento, passare ad più complessa.</a:t>
            </a:r>
          </a:p>
          <a:p>
            <a:pPr algn="ctr">
              <a:buNone/>
            </a:pPr>
            <a:r>
              <a:rPr lang="it-IT" b="1" dirty="0" smtClean="0"/>
              <a:t>Revisione, ripetizione ed eliminazione:</a:t>
            </a:r>
          </a:p>
          <a:p>
            <a:pPr algn="ctr"/>
            <a:r>
              <a:rPr lang="it-IT" dirty="0" smtClean="0"/>
              <a:t>Ripetere un gioco (CLIL, ma non solo) molte volte, cambiando il linguaggio e i contenuti, contribuirà a generare nuove esperienze di apprendimento.</a:t>
            </a:r>
          </a:p>
          <a:p>
            <a:pPr algn="ctr"/>
            <a:endParaRPr lang="it-IT" dirty="0" smtClean="0"/>
          </a:p>
          <a:p>
            <a:pPr algn="ctr"/>
            <a:endParaRPr lang="it-IT" dirty="0" smtClean="0"/>
          </a:p>
          <a:p>
            <a:pPr algn="ctr"/>
            <a:endParaRPr lang="it-IT" dirty="0" smtClean="0"/>
          </a:p>
          <a:p>
            <a:pPr algn="ctr"/>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err="1" smtClean="0"/>
              <a:t>Let</a:t>
            </a:r>
            <a:r>
              <a:rPr lang="it-IT" b="1" dirty="0" smtClean="0"/>
              <a:t>’s play:</a:t>
            </a:r>
            <a:endParaRPr lang="it-IT" b="1" dirty="0"/>
          </a:p>
        </p:txBody>
      </p:sp>
      <p:sp>
        <p:nvSpPr>
          <p:cNvPr id="3" name="Segnaposto contenuto 2"/>
          <p:cNvSpPr>
            <a:spLocks noGrp="1"/>
          </p:cNvSpPr>
          <p:nvPr>
            <p:ph sz="quarter" idx="1"/>
          </p:nvPr>
        </p:nvSpPr>
        <p:spPr/>
        <p:txBody>
          <a:bodyPr>
            <a:normAutofit/>
          </a:bodyPr>
          <a:lstStyle/>
          <a:p>
            <a:r>
              <a:rPr lang="it-IT" b="1" dirty="0" smtClean="0"/>
              <a:t>HIDDEN WORDS</a:t>
            </a:r>
            <a:r>
              <a:rPr lang="it-IT" dirty="0" smtClean="0"/>
              <a:t>:(</a:t>
            </a:r>
            <a:r>
              <a:rPr lang="it-IT" b="1" dirty="0" smtClean="0"/>
              <a:t>SCIENCE </a:t>
            </a:r>
            <a:r>
              <a:rPr lang="it-IT" b="1" dirty="0" err="1" smtClean="0"/>
              <a:t>Animals</a:t>
            </a:r>
            <a:r>
              <a:rPr lang="it-IT" b="1" dirty="0" smtClean="0"/>
              <a:t> </a:t>
            </a:r>
            <a:r>
              <a:rPr lang="it-IT" dirty="0" err="1" smtClean="0"/>
              <a:t>Age</a:t>
            </a:r>
            <a:r>
              <a:rPr lang="it-IT" dirty="0" smtClean="0"/>
              <a:t>: 8+ </a:t>
            </a:r>
            <a:r>
              <a:rPr lang="it-IT" dirty="0" err="1" smtClean="0"/>
              <a:t>Time</a:t>
            </a:r>
            <a:r>
              <a:rPr lang="it-IT" dirty="0" smtClean="0"/>
              <a:t>: 20-25 min )</a:t>
            </a:r>
          </a:p>
          <a:p>
            <a:endParaRPr lang="it-IT" dirty="0" smtClean="0"/>
          </a:p>
          <a:p>
            <a:r>
              <a:rPr lang="en-US" dirty="0" err="1" smtClean="0"/>
              <a:t>Ex.Close</a:t>
            </a:r>
            <a:r>
              <a:rPr lang="en-US" dirty="0" smtClean="0"/>
              <a:t> the door at once!</a:t>
            </a:r>
          </a:p>
          <a:p>
            <a:r>
              <a:rPr lang="en-US" dirty="0" smtClean="0"/>
              <a:t>1. He arrived in America today.</a:t>
            </a:r>
            <a:endParaRPr lang="en-US" b="1" dirty="0" smtClean="0"/>
          </a:p>
          <a:p>
            <a:r>
              <a:rPr lang="en-US" dirty="0" smtClean="0"/>
              <a:t>2. Eric owes me 10 cents.</a:t>
            </a:r>
            <a:endParaRPr lang="en-US" b="1" dirty="0" smtClean="0"/>
          </a:p>
          <a:p>
            <a:r>
              <a:rPr lang="en-US" dirty="0" smtClean="0"/>
              <a:t>3. That will be a real help. </a:t>
            </a:r>
          </a:p>
          <a:p>
            <a:r>
              <a:rPr lang="en-US" dirty="0" smtClean="0"/>
              <a:t>4 She came late every day.</a:t>
            </a:r>
          </a:p>
          <a:p>
            <a:r>
              <a:rPr lang="en-US" dirty="0" smtClean="0"/>
              <a:t>He called Nikko a lazy boy.</a:t>
            </a:r>
          </a:p>
          <a:p>
            <a:r>
              <a:rPr lang="en-US" dirty="0" smtClean="0"/>
              <a:t>At last, I, Gerald, had won.</a:t>
            </a:r>
          </a:p>
          <a:p>
            <a:r>
              <a:rPr lang="it-IT" dirty="0" err="1" smtClean="0"/>
              <a:t>She</a:t>
            </a:r>
            <a:r>
              <a:rPr lang="it-IT" dirty="0" smtClean="0"/>
              <a:t> </a:t>
            </a:r>
            <a:r>
              <a:rPr lang="it-IT" dirty="0" err="1" smtClean="0"/>
              <a:t>dresses</a:t>
            </a:r>
            <a:r>
              <a:rPr lang="it-IT" dirty="0" smtClean="0"/>
              <a:t> </a:t>
            </a:r>
            <a:r>
              <a:rPr lang="it-IT" dirty="0" err="1" smtClean="0"/>
              <a:t>naked</a:t>
            </a:r>
            <a:r>
              <a:rPr lang="it-IT" dirty="0" smtClean="0"/>
              <a:t> </a:t>
            </a:r>
            <a:r>
              <a:rPr lang="it-IT" dirty="0" err="1" smtClean="0"/>
              <a:t>dolls</a:t>
            </a:r>
            <a:r>
              <a:rPr lang="it-IT" dirty="0" smtClean="0"/>
              <a:t>.</a:t>
            </a:r>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317</TotalTime>
  <Words>939</Words>
  <Application>Microsoft Office PowerPoint</Application>
  <PresentationFormat>Presentazione su schermo (4:3)</PresentationFormat>
  <Paragraphs>136</Paragraphs>
  <Slides>26</Slides>
  <Notes>0</Notes>
  <HiddenSlides>0</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Loggia</vt:lpstr>
      <vt:lpstr>Il gioco: affascinante, educativo, divertente.</vt:lpstr>
      <vt:lpstr>Diapositiva 2</vt:lpstr>
      <vt:lpstr>Diapositiva 3</vt:lpstr>
      <vt:lpstr>Diapositiva 4</vt:lpstr>
      <vt:lpstr>Diapositiva 5</vt:lpstr>
      <vt:lpstr>Preparazione di un gioco</vt:lpstr>
      <vt:lpstr>Diapositiva 7</vt:lpstr>
      <vt:lpstr>Durante il gioco</vt:lpstr>
      <vt:lpstr>Let’s play:</vt:lpstr>
      <vt:lpstr>Diapositiva 10</vt:lpstr>
      <vt:lpstr>Quando ritenete che “hidden words”potrebbe essere usato in una lezione clil e come proporlo?</vt:lpstr>
      <vt:lpstr>  LABEL ME! SCIENCE:   Body Parts Age: 7+ Time: 45 min</vt:lpstr>
      <vt:lpstr>GATOR Game  MATH Age: 7+ Time: 5-10 min</vt:lpstr>
      <vt:lpstr>HOT POTATO  2-5 minutes a round</vt:lpstr>
      <vt:lpstr>Diapositiva 15</vt:lpstr>
      <vt:lpstr>Diapositiva 16</vt:lpstr>
      <vt:lpstr>Perche’ le storie e il clil?</vt:lpstr>
      <vt:lpstr>Diapositiva 18</vt:lpstr>
      <vt:lpstr>Come selezionare le storie?</vt:lpstr>
      <vt:lpstr>Che tipi di racconti?</vt:lpstr>
      <vt:lpstr>The Apple Pie that Papa Baked</vt:lpstr>
      <vt:lpstr>Diapositiva 22</vt:lpstr>
      <vt:lpstr>The Musicians of Bremen </vt:lpstr>
      <vt:lpstr>Siti utili</vt:lpstr>
      <vt:lpstr>Guide giunti</vt:lpstr>
      <vt:lpstr>Thank you for your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gioco:affascinante, educativo, divertente.</dc:title>
  <dc:creator>Flora Nardone</dc:creator>
  <cp:lastModifiedBy>Flora Nardone</cp:lastModifiedBy>
  <cp:revision>38</cp:revision>
  <dcterms:created xsi:type="dcterms:W3CDTF">2018-11-03T11:47:02Z</dcterms:created>
  <dcterms:modified xsi:type="dcterms:W3CDTF">2018-11-18T16:55:43Z</dcterms:modified>
</cp:coreProperties>
</file>